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57" r:id="rId3"/>
    <p:sldId id="268" r:id="rId4"/>
    <p:sldId id="258" r:id="rId5"/>
    <p:sldId id="259" r:id="rId6"/>
    <p:sldId id="260" r:id="rId7"/>
    <p:sldId id="261" r:id="rId8"/>
    <p:sldId id="262" r:id="rId9"/>
    <p:sldId id="263" r:id="rId10"/>
    <p:sldId id="265" r:id="rId11"/>
    <p:sldId id="264" r:id="rId12"/>
    <p:sldId id="26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2" autoAdjust="0"/>
    <p:restoredTop sz="94660"/>
  </p:normalViewPr>
  <p:slideViewPr>
    <p:cSldViewPr snapToGrid="0">
      <p:cViewPr varScale="1">
        <p:scale>
          <a:sx n="93" d="100"/>
          <a:sy n="93" d="100"/>
        </p:scale>
        <p:origin x="104" y="41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5" d="100"/>
          <a:sy n="75" d="100"/>
        </p:scale>
        <p:origin x="14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4EC56-8E46-498C-9F82-A1E67B00170F}" type="datetimeFigureOut">
              <a:rPr lang="zh-CN" altLang="en-US" smtClean="0"/>
              <a:t>2023/10/4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E617E-3889-48F8-A988-C1F6B731C0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E15E39-A528-4D57-82F3-E569C95CA8D2}"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l">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970222"/>
          </a:xfrm>
        </p:spPr>
        <p:txBody>
          <a:bodyPr/>
          <a:lstStyle>
            <a:lvl1pPr algn="l">
              <a:defRPr/>
            </a:lvl1pPr>
          </a:lstStyle>
          <a:p>
            <a:r>
              <a:rPr lang="zh-CN" altLang="en-US" dirty="0"/>
              <a:t>单击此处编辑母版标题样式</a:t>
            </a:r>
          </a:p>
        </p:txBody>
      </p:sp>
      <p:sp>
        <p:nvSpPr>
          <p:cNvPr id="3" name="文本占位符 2"/>
          <p:cNvSpPr>
            <a:spLocks noGrp="1"/>
          </p:cNvSpPr>
          <p:nvPr>
            <p:ph type="body" idx="1"/>
          </p:nvPr>
        </p:nvSpPr>
        <p:spPr>
          <a:xfrm>
            <a:off x="1259724" y="1567346"/>
            <a:ext cx="4701840" cy="710095"/>
          </a:xfrm>
        </p:spPr>
        <p:txBody>
          <a:bodyPr anchor="ctr" anchorCtr="0">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1259724" y="2338388"/>
            <a:ext cx="4701840" cy="3785964"/>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289616" y="1567346"/>
            <a:ext cx="4701841" cy="710095"/>
          </a:xfrm>
        </p:spPr>
        <p:txBody>
          <a:bodyPr vert="horz" lIns="91440" tIns="45720" rIns="91440" bIns="45720" rtlCol="0" anchor="ctr" anchorCtr="0">
            <a:normAutofit/>
          </a:bodyPr>
          <a:lstStyle>
            <a:lvl1pPr marL="228600" indent="-228600">
              <a:buNone/>
              <a:defRPr lang="zh-CN" altLang="en-US" b="0" smtClean="0"/>
            </a:lvl1pPr>
          </a:lstStyle>
          <a:p>
            <a:pPr marL="0" lvl="0" indent="0"/>
            <a:r>
              <a:rPr lang="zh-CN" altLang="en-US"/>
              <a:t>单击此处编辑母版文本样式</a:t>
            </a:r>
          </a:p>
        </p:txBody>
      </p:sp>
      <p:sp>
        <p:nvSpPr>
          <p:cNvPr id="6" name="内容占位符 5"/>
          <p:cNvSpPr>
            <a:spLocks noGrp="1"/>
          </p:cNvSpPr>
          <p:nvPr>
            <p:ph sz="quarter" idx="4"/>
          </p:nvPr>
        </p:nvSpPr>
        <p:spPr>
          <a:xfrm>
            <a:off x="6289616" y="2357460"/>
            <a:ext cx="4701841" cy="3766892"/>
          </a:xfrm>
        </p:spPr>
        <p:txBody>
          <a:bodyPr>
            <a:normAutofit/>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D4851DC-CD24-4E20-AC43-84D4817493CE}" type="datetime1">
              <a:rPr lang="zh-CN" altLang="en-US" smtClean="0"/>
              <a:t>2023/10/4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5F1D1A5-9DB9-47CE-AB47-B90B00FE3C9F}"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018836-6699-441E-9BAB-C61FC75AFD51}" type="datetime1">
              <a:rPr lang="zh-CN" altLang="en-US" smtClean="0">
                <a:solidFill>
                  <a:prstClr val="black">
                    <a:tint val="75000"/>
                  </a:prstClr>
                </a:solidFill>
              </a:rPr>
              <a:t>2023/10/4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040BF0B-87F8-415C-BAC5-F65F41346B0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0106F6D-FB2C-4A93-B18F-24E90D5C3B62}" type="datetime1">
              <a:rPr lang="zh-CN" altLang="en-US" smtClean="0"/>
              <a:t>2023/10/4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06F6D-FB2C-4A93-B18F-24E90D5C3B62}" type="datetime1">
              <a:rPr lang="zh-CN" altLang="en-US" smtClean="0"/>
              <a:t>2023/10/4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D686B1-6509-4CC6-A0C8-F609EF2537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lstStyle/>
          <a:p>
            <a:r>
              <a:rPr lang="en-US" altLang="zh-CN" dirty="0">
                <a:latin typeface="Times New Roman" charset="0"/>
                <a:ea typeface="Times New Roman" charset="0"/>
              </a:rPr>
              <a:t>The Great Yangdom Mandarin</a:t>
            </a:r>
          </a:p>
        </p:txBody>
      </p:sp>
      <p:sp>
        <p:nvSpPr>
          <p:cNvPr id="5" name="副标题 4"/>
          <p:cNvSpPr>
            <a:spLocks noGrp="1"/>
          </p:cNvSpPr>
          <p:nvPr>
            <p:ph type="subTitle" idx="1"/>
            <p:custDataLst>
              <p:tags r:id="rId3"/>
            </p:custDataLst>
          </p:nvPr>
        </p:nvSpPr>
        <p:spPr/>
        <p:txBody>
          <a:bodyPr/>
          <a:lstStyle/>
          <a:p>
            <a:r>
              <a:rPr lang="zh-CN" altLang="en-US" dirty="0">
                <a:latin typeface="Old English Text MT" panose="03040902040508030806" pitchFamily="66" charset="0"/>
                <a:ea typeface="Cloister Black" charset="0"/>
                <a:cs typeface="Cloister Black" charset="0"/>
              </a:rPr>
              <a:t>Dı Canzocı Spraco do Gránd Iagn</a:t>
            </a:r>
          </a:p>
          <a:p>
            <a:r>
              <a:rPr lang="en-US" altLang="zh-CN" dirty="0">
                <a:latin typeface="Cloister Black" charset="0"/>
                <a:ea typeface="Cloister Black" charset="0"/>
                <a:cs typeface="Cloister Black" charset="0"/>
              </a:rPr>
              <a:t>瀛寰语言学校</a:t>
            </a:r>
          </a:p>
        </p:txBody>
      </p:sp>
      <p:sp>
        <p:nvSpPr>
          <p:cNvPr id="2" name="文本框 1"/>
          <p:cNvSpPr txBox="1"/>
          <p:nvPr/>
        </p:nvSpPr>
        <p:spPr>
          <a:xfrm rot="960000">
            <a:off x="2040890" y="2156460"/>
            <a:ext cx="6705600" cy="1188720"/>
          </a:xfrm>
          <a:prstGeom prst="rect">
            <a:avLst/>
          </a:prstGeom>
          <a:noFill/>
        </p:spPr>
        <p:txBody>
          <a:bodyPr wrap="square" rtlCol="0">
            <a:noAutofit/>
          </a:bodyPr>
          <a:lstStyle/>
          <a:p>
            <a:pPr indent="0" algn="l">
              <a:lnSpc>
                <a:spcPct val="100000"/>
              </a:lnSpc>
              <a:buNone/>
            </a:pPr>
            <a:r>
              <a:rPr lang="en-US" altLang="zh-CN" sz="2400" dirty="0">
                <a:solidFill>
                  <a:srgbClr val="FF0000"/>
                </a:solidFill>
                <a:latin typeface="Calibri" charset="0"/>
                <a:ea typeface="Calibri" charset="0"/>
              </a:rPr>
              <a:t>Chinese Version</a:t>
            </a: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custDataLst>
              <p:tags r:id="rId2"/>
            </p:custDataLst>
          </p:nvPr>
        </p:nvSpPr>
        <p:spPr>
          <a:xfrm>
            <a:off x="644525" y="376555"/>
            <a:ext cx="5148580" cy="4351655"/>
          </a:xfrm>
        </p:spPr>
        <p:txBody>
          <a:bodyPr>
            <a:normAutofit/>
          </a:bodyPr>
          <a:lstStyle/>
          <a:p>
            <a:r>
              <a:rPr lang="zh-CN" altLang="en-US" sz="2400" dirty="0">
                <a:solidFill>
                  <a:schemeClr val="tx1"/>
                </a:solidFill>
                <a:latin typeface="MS Mincho" panose="02020609040205080304" pitchFamily="49" charset="-128"/>
                <a:ea typeface="MS Mincho" panose="02020609040205080304" pitchFamily="49" charset="-128"/>
              </a:rPr>
              <a:t>甲 今日吾自上街菜食可買、熟知嗟屋台兮往、其乃天照売場存北処、正面香呀思（香ヶ思）通嗟時菜屋台。台主自吾可告、大事可既起！</a:t>
            </a:r>
          </a:p>
          <a:p>
            <a:r>
              <a:rPr lang="zh-CN" altLang="en-US" sz="2400" dirty="0">
                <a:solidFill>
                  <a:schemeClr val="tx1"/>
                </a:solidFill>
                <a:latin typeface="MS Mincho" panose="02020609040205080304" pitchFamily="49" charset="-128"/>
                <a:ea typeface="MS Mincho" panose="02020609040205080304" pitchFamily="49" charset="-128"/>
              </a:rPr>
              <a:t>乙 何巴告？</a:t>
            </a:r>
          </a:p>
          <a:p>
            <a:r>
              <a:rPr lang="zh-CN" altLang="en-US" sz="2400" dirty="0">
                <a:solidFill>
                  <a:schemeClr val="tx1"/>
                </a:solidFill>
                <a:latin typeface="MS Mincho" panose="02020609040205080304" pitchFamily="49" charset="-128"/>
                <a:ea typeface="MS Mincho" panose="02020609040205080304" pitchFamily="49" charset="-128"/>
              </a:rPr>
              <a:t>甲 或曰、見聞北族数百人、戎装可被著尼忘桜城兮往入多！</a:t>
            </a:r>
          </a:p>
          <a:p>
            <a:r>
              <a:rPr lang="zh-CN" altLang="en-US" sz="2400" dirty="0">
                <a:solidFill>
                  <a:schemeClr val="tx1"/>
                </a:solidFill>
                <a:latin typeface="MS Mincho" panose="02020609040205080304" pitchFamily="49" charset="-128"/>
                <a:ea typeface="MS Mincho" panose="02020609040205080304" pitchFamily="49" charset="-128"/>
              </a:rPr>
              <a:t>乙 本当嗟？何不毋使入？</a:t>
            </a:r>
          </a:p>
          <a:p>
            <a:r>
              <a:rPr lang="zh-CN" altLang="en-US" sz="2400" dirty="0">
                <a:solidFill>
                  <a:schemeClr val="tx1"/>
                </a:solidFill>
                <a:latin typeface="MS Mincho" panose="02020609040205080304" pitchFamily="49" charset="-128"/>
                <a:ea typeface="MS Mincho" panose="02020609040205080304" pitchFamily="49" charset="-128"/>
              </a:rPr>
              <a:t>甲 不知呀。偲亦以人自失、物自失云々、暁愚吾等耳也！</a:t>
            </a:r>
          </a:p>
          <a:p>
            <a:r>
              <a:rPr lang="zh-CN" altLang="en-US" sz="2400" dirty="0">
                <a:solidFill>
                  <a:schemeClr val="tx1"/>
                </a:solidFill>
                <a:latin typeface="MS Mincho" panose="02020609040205080304" pitchFamily="49" charset="-128"/>
                <a:ea typeface="MS Mincho" panose="02020609040205080304" pitchFamily="49" charset="-128"/>
              </a:rPr>
              <a:t>乙 吾其自個人可保！</a:t>
            </a:r>
          </a:p>
        </p:txBody>
      </p:sp>
      <p:sp>
        <p:nvSpPr>
          <p:cNvPr id="3" name="文本框 2"/>
          <p:cNvSpPr txBox="1"/>
          <p:nvPr/>
        </p:nvSpPr>
        <p:spPr>
          <a:xfrm>
            <a:off x="5793105" y="376555"/>
            <a:ext cx="5187315" cy="3188335"/>
          </a:xfrm>
          <a:prstGeom prst="rect">
            <a:avLst/>
          </a:prstGeom>
          <a:noFill/>
        </p:spPr>
        <p:txBody>
          <a:bodyPr wrap="square" rtlCol="0">
            <a:noAutofit/>
          </a:bodyPr>
          <a:lstStyle/>
          <a:p>
            <a:pPr indent="0" algn="l">
              <a:lnSpc>
                <a:spcPct val="100000"/>
              </a:lnSpc>
              <a:buNone/>
            </a:pPr>
            <a:r>
              <a:rPr lang="en-US" altLang="zh-CN" sz="1600">
                <a:latin typeface="Calibri" charset="0"/>
                <a:ea typeface="宋体" charset="-122"/>
              </a:rPr>
              <a:t>IPA</a:t>
            </a:r>
            <a:r>
              <a:rPr lang="zh-CN" altLang="en-US" sz="1600">
                <a:latin typeface="Calibri" charset="0"/>
                <a:ea typeface="宋体" charset="-122"/>
              </a:rPr>
              <a:t>（</a:t>
            </a:r>
            <a:r>
              <a:rPr lang="en-US" altLang="zh-CN" sz="1600">
                <a:latin typeface="Calibri" charset="0"/>
                <a:ea typeface="宋体" charset="-122"/>
              </a:rPr>
              <a:t>国际音标</a:t>
            </a:r>
            <a:r>
              <a:rPr lang="zh-CN" altLang="en-US" sz="1600">
                <a:latin typeface="Calibri" charset="0"/>
                <a:ea typeface="宋体" charset="-122"/>
              </a:rPr>
              <a:t>）</a:t>
            </a:r>
          </a:p>
          <a:p>
            <a:pPr indent="0" algn="l">
              <a:lnSpc>
                <a:spcPct val="100000"/>
              </a:lnSpc>
              <a:buNone/>
            </a:pPr>
            <a:r>
              <a:rPr lang="zh-CN" altLang="en-US" sz="1600">
                <a:latin typeface="Calibri" charset="0"/>
                <a:ea typeface="宋体" charset="-122"/>
              </a:rPr>
              <a:t>[kap̚˨˩] kim˥˥ ȵit̚˨˩ ŋo˨˩ tsi˨ dʑjaŋ˨˩*[注1] kai˨˩ tsʰai˧˧ dʑik̚˥ kʰə˨ mai˧˥, ʑjuk̚˨˩ tɕje˥˥ tsja˨ ja˨˩ tʰai˥˥[注2] ɣe˨ mjaŋ˨, kʰje˨˩* nai˨ tʰjen˥˥ tɕjou˧˧ mwai˥˩ dʑjaŋ˧˥ tsən˨ pok̚˥ tə˨, tɕjeŋ˧˧ mjan˥˩ xjaŋ˥˥ ŋa˨ sje˨˩ tʰoŋ˥˥ tsja˨ ʑi˨˩* tsʰai˧˧ ja˨˩ tʰai˥˥. tʰai˥˥ tɕju˧˥ tsi˨ ŋo˨˩ kʰə˨ kou˥˩, dai˥˩ tɕi˧˧ kʰə˨ tsə˨ kʰje˥˩!</a:t>
            </a:r>
          </a:p>
          <a:p>
            <a:pPr indent="0" algn="l">
              <a:lnSpc>
                <a:spcPct val="100000"/>
              </a:lnSpc>
              <a:buNone/>
            </a:pPr>
            <a:r>
              <a:rPr lang="zh-CN" altLang="en-US" sz="1600">
                <a:latin typeface="Calibri" charset="0"/>
                <a:ea typeface="宋体" charset="-122"/>
              </a:rPr>
              <a:t>[jet̚˨˩] ɣa˥˥ pə˨ kou˥˥?[注3]</a:t>
            </a:r>
          </a:p>
          <a:p>
            <a:pPr indent="0" algn="l">
              <a:lnSpc>
                <a:spcPct val="100000"/>
              </a:lnSpc>
              <a:buNone/>
            </a:pPr>
            <a:r>
              <a:rPr lang="zh-CN" altLang="en-US" sz="1600">
                <a:latin typeface="Calibri" charset="0"/>
                <a:ea typeface="宋体" charset="-122"/>
              </a:rPr>
              <a:t>[kap̚˨˩] ɣak̚˧˥ ɣit̚˥, kjen˧˧ mwon˥˥ pok̚˥ dzok̚˧ ɕy˥˩ pak̚˧˥ ȵjen˧˧, ȵjuŋ˥˥ tsoŋ˥˥ kʰə˨ be˧˧ tɕjak̚˨˩ ni˨ mjaŋ˥˥ jeŋ˥˥ ʑjeŋ˥˥ ɣe˨ mjaŋ˨ ȵip̚˥ ta˨!</a:t>
            </a:r>
          </a:p>
          <a:p>
            <a:pPr indent="0" algn="l">
              <a:lnSpc>
                <a:spcPct val="100000"/>
              </a:lnSpc>
              <a:buNone/>
            </a:pPr>
            <a:r>
              <a:rPr lang="zh-CN" altLang="en-US" sz="1600">
                <a:latin typeface="Calibri" charset="0"/>
                <a:ea typeface="宋体" charset="-122"/>
              </a:rPr>
              <a:t>[jet̚˨˩] pwon˧˧ taŋ˥˥[注4] tsja˥˥? ɣa˥˥ pju˨[注5] mo˧˧ sə˨ ȵip̚˥?</a:t>
            </a:r>
          </a:p>
          <a:p>
            <a:pPr indent="0" algn="l">
              <a:lnSpc>
                <a:spcPct val="100000"/>
              </a:lnSpc>
              <a:buNone/>
            </a:pPr>
            <a:r>
              <a:rPr lang="zh-CN" altLang="en-US" sz="1600">
                <a:latin typeface="Calibri" charset="0"/>
                <a:ea typeface="宋体" charset="-122"/>
              </a:rPr>
              <a:t>[kap̚˨˩] pju˧˧ tɕje˥˥ xa˨. sai˥˥[注6] jek̚˨˩ jo˥˥ ȵjen˧˧ tsi˨ ɕit̚˧˥ mut̚˥ tsi˨ ɕit̚˧˥ ɣun˨˩ nun˨˩[注7], ɕy˨ ŋu˥˥ ŋo˨˩ toŋ˧˥ ʔu˥˥ ja˨˩*!</a:t>
            </a:r>
          </a:p>
          <a:p>
            <a:pPr indent="0" algn="l">
              <a:lnSpc>
                <a:spcPct val="100000"/>
              </a:lnSpc>
              <a:buNone/>
            </a:pPr>
            <a:r>
              <a:rPr lang="zh-CN" altLang="en-US" sz="1600">
                <a:latin typeface="Calibri" charset="0"/>
                <a:ea typeface="宋体" charset="-122"/>
              </a:rPr>
              <a:t>[jet̚˨˩] ŋo˨˩ kʰje˨˩* tsi˨ ka˧˧ ȵjen˧˧ kʰə˨ p</a:t>
            </a:r>
            <a:r>
              <a:rPr lang="en-US" altLang="zh-CN" sz="1600">
                <a:latin typeface="Calibri" charset="0"/>
                <a:ea typeface="宋体" charset="-122"/>
              </a:rPr>
              <a:t>ou</a:t>
            </a:r>
            <a:r>
              <a:rPr lang="zh-CN" altLang="en-US" sz="1600">
                <a:latin typeface="Calibri" charset="0"/>
                <a:ea typeface="宋体" charset="-122"/>
              </a:rPr>
              <a:t>˨˩*!</a:t>
            </a:r>
          </a:p>
          <a:p>
            <a:pPr indent="0" algn="l">
              <a:lnSpc>
                <a:spcPct val="100000"/>
              </a:lnSpc>
              <a:buNone/>
            </a:pPr>
            <a:endParaRPr lang="zh-CN" altLang="en-US" sz="1600">
              <a:latin typeface="Calibri" charset="0"/>
              <a:ea typeface="宋体" charset="-122"/>
            </a:endParaRPr>
          </a:p>
          <a:p>
            <a:pPr indent="0" algn="l">
              <a:lnSpc>
                <a:spcPct val="100000"/>
              </a:lnSpc>
              <a:buNone/>
            </a:pPr>
            <a:r>
              <a:rPr lang="zh-CN" altLang="en-US" sz="1600">
                <a:latin typeface="Calibri" charset="0"/>
                <a:ea typeface="宋体" charset="-122"/>
              </a:rPr>
              <a:t>[注1]˨˩*表示阳上调，后同。</a:t>
            </a:r>
          </a:p>
          <a:p>
            <a:pPr indent="0" algn="l">
              <a:lnSpc>
                <a:spcPct val="100000"/>
              </a:lnSpc>
              <a:buNone/>
            </a:pPr>
            <a:r>
              <a:rPr lang="zh-CN" altLang="en-US" sz="1600">
                <a:latin typeface="Calibri" charset="0"/>
                <a:ea typeface="宋体" charset="-122"/>
              </a:rPr>
              <a:t>[注2]“屋”本音ok̚˥，“屋台”这个词从大瀛和语“屋台（yadai）”中讹作音读借入大瀛汉语。</a:t>
            </a:r>
          </a:p>
          <a:p>
            <a:pPr indent="0" algn="l">
              <a:lnSpc>
                <a:spcPct val="100000"/>
              </a:lnSpc>
              <a:buNone/>
            </a:pPr>
            <a:r>
              <a:rPr lang="zh-CN" altLang="en-US" sz="1600">
                <a:latin typeface="Calibri" charset="0"/>
                <a:ea typeface="宋体" charset="-122"/>
              </a:rPr>
              <a:t>[注3]疑问句的最后一个字读作平声（原为入声则读为阴平入），为语法变调。</a:t>
            </a:r>
          </a:p>
          <a:p>
            <a:pPr indent="0" algn="l">
              <a:lnSpc>
                <a:spcPct val="100000"/>
              </a:lnSpc>
              <a:buNone/>
            </a:pPr>
            <a:r>
              <a:rPr lang="zh-CN" altLang="en-US" sz="1600">
                <a:latin typeface="Calibri" charset="0"/>
                <a:ea typeface="宋体" charset="-122"/>
              </a:rPr>
              <a:t>[注4]“本”本音pwon˨˩，只在借词“本当”中读pwon˧˧。</a:t>
            </a:r>
          </a:p>
          <a:p>
            <a:pPr indent="0" algn="l">
              <a:lnSpc>
                <a:spcPct val="100000"/>
              </a:lnSpc>
              <a:buNone/>
            </a:pPr>
            <a:r>
              <a:rPr lang="zh-CN" altLang="en-US" sz="1600">
                <a:latin typeface="Calibri" charset="0"/>
                <a:ea typeface="宋体" charset="-122"/>
              </a:rPr>
              <a:t>[注5]“不”本音pju˧˧。</a:t>
            </a:r>
          </a:p>
          <a:p>
            <a:pPr indent="0" algn="l">
              <a:lnSpc>
                <a:spcPct val="100000"/>
              </a:lnSpc>
              <a:buNone/>
            </a:pPr>
            <a:r>
              <a:rPr lang="zh-CN" altLang="en-US" sz="1600">
                <a:latin typeface="Calibri" charset="0"/>
                <a:ea typeface="宋体" charset="-122"/>
              </a:rPr>
              <a:t>[注6]“偲”本音tsʰai˥˥，只在表推量时读sai˥˥。</a:t>
            </a:r>
          </a:p>
          <a:p>
            <a:pPr indent="0" algn="l">
              <a:lnSpc>
                <a:spcPct val="100000"/>
              </a:lnSpc>
              <a:buNone/>
            </a:pPr>
            <a:r>
              <a:rPr lang="zh-CN" altLang="en-US" sz="1600">
                <a:latin typeface="Calibri" charset="0"/>
                <a:ea typeface="宋体" charset="-122"/>
              </a:rPr>
              <a:t>[注7]“云々”本音ɣun˨˩ ɣun˨˩，连读作ɣun˨˩ nun˨˩。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custDataLst>
              <p:tags r:id="rId2"/>
            </p:custDataLst>
          </p:nvPr>
        </p:nvSpPr>
        <p:spPr>
          <a:xfrm>
            <a:off x="644525" y="376555"/>
            <a:ext cx="5148580" cy="4351655"/>
          </a:xfrm>
        </p:spPr>
        <p:txBody>
          <a:bodyPr>
            <a:normAutofit/>
          </a:bodyPr>
          <a:lstStyle/>
          <a:p>
            <a:r>
              <a:rPr lang="zh-CN" altLang="en-US" sz="2400" dirty="0">
                <a:solidFill>
                  <a:schemeClr val="tx1"/>
                </a:solidFill>
                <a:latin typeface="MS Mincho" panose="02020609040205080304" pitchFamily="49" charset="-128"/>
                <a:ea typeface="MS Mincho" panose="02020609040205080304" pitchFamily="49" charset="-128"/>
              </a:rPr>
              <a:t>甲 今日吾自上街菜食可買、熟知嗟屋台兮往、其乃天照売場存北処、正面香呀思（香ヶ思）通嗟時菜屋台。台主自吾可告、大事可既起！</a:t>
            </a:r>
          </a:p>
          <a:p>
            <a:r>
              <a:rPr lang="zh-CN" altLang="en-US" sz="2400" dirty="0">
                <a:solidFill>
                  <a:schemeClr val="tx1"/>
                </a:solidFill>
                <a:latin typeface="MS Mincho" panose="02020609040205080304" pitchFamily="49" charset="-128"/>
                <a:ea typeface="MS Mincho" panose="02020609040205080304" pitchFamily="49" charset="-128"/>
              </a:rPr>
              <a:t>乙 何巴告？</a:t>
            </a:r>
          </a:p>
          <a:p>
            <a:r>
              <a:rPr lang="zh-CN" altLang="en-US" sz="2400" dirty="0">
                <a:solidFill>
                  <a:schemeClr val="tx1"/>
                </a:solidFill>
                <a:latin typeface="MS Mincho" panose="02020609040205080304" pitchFamily="49" charset="-128"/>
                <a:ea typeface="MS Mincho" panose="02020609040205080304" pitchFamily="49" charset="-128"/>
              </a:rPr>
              <a:t>甲 或曰、見聞北族数百人、戎装可被著尼忘桜城兮往入多！</a:t>
            </a:r>
          </a:p>
          <a:p>
            <a:r>
              <a:rPr lang="zh-CN" altLang="en-US" sz="2400" dirty="0">
                <a:solidFill>
                  <a:schemeClr val="tx1"/>
                </a:solidFill>
                <a:latin typeface="MS Mincho" panose="02020609040205080304" pitchFamily="49" charset="-128"/>
                <a:ea typeface="MS Mincho" panose="02020609040205080304" pitchFamily="49" charset="-128"/>
              </a:rPr>
              <a:t>乙 本当嗟？何不毋使入？</a:t>
            </a:r>
          </a:p>
          <a:p>
            <a:r>
              <a:rPr lang="zh-CN" altLang="en-US" sz="2400" dirty="0">
                <a:solidFill>
                  <a:schemeClr val="tx1"/>
                </a:solidFill>
                <a:latin typeface="MS Mincho" panose="02020609040205080304" pitchFamily="49" charset="-128"/>
                <a:ea typeface="MS Mincho" panose="02020609040205080304" pitchFamily="49" charset="-128"/>
              </a:rPr>
              <a:t>甲 不知呀。偲亦以人自失、物自失云々、暁愚吾等耳也！</a:t>
            </a:r>
          </a:p>
          <a:p>
            <a:r>
              <a:rPr lang="zh-CN" altLang="en-US" sz="2400" dirty="0">
                <a:solidFill>
                  <a:schemeClr val="tx1"/>
                </a:solidFill>
                <a:latin typeface="MS Mincho" panose="02020609040205080304" pitchFamily="49" charset="-128"/>
                <a:ea typeface="MS Mincho" panose="02020609040205080304" pitchFamily="49" charset="-128"/>
              </a:rPr>
              <a:t>乙 吾其自個人可保！</a:t>
            </a:r>
          </a:p>
        </p:txBody>
      </p:sp>
      <p:sp>
        <p:nvSpPr>
          <p:cNvPr id="3" name="文本框 2"/>
          <p:cNvSpPr txBox="1"/>
          <p:nvPr/>
        </p:nvSpPr>
        <p:spPr>
          <a:xfrm>
            <a:off x="5793105" y="376555"/>
            <a:ext cx="5187315" cy="3188335"/>
          </a:xfrm>
          <a:prstGeom prst="rect">
            <a:avLst/>
          </a:prstGeom>
          <a:noFill/>
        </p:spPr>
        <p:txBody>
          <a:bodyPr wrap="square" rtlCol="0">
            <a:noAutofit/>
          </a:bodyPr>
          <a:lstStyle/>
          <a:p>
            <a:pPr indent="0" algn="l">
              <a:lnSpc>
                <a:spcPct val="100000"/>
              </a:lnSpc>
              <a:buNone/>
            </a:pPr>
            <a:r>
              <a:rPr lang="zh-CN" altLang="en-US" sz="1600">
                <a:latin typeface="Calibri" charset="0"/>
                <a:ea typeface="宋体" charset="-122"/>
              </a:rPr>
              <a:t>大瀛汉语拼音</a:t>
            </a:r>
          </a:p>
          <a:p>
            <a:pPr indent="0" algn="l">
              <a:lnSpc>
                <a:spcPct val="100000"/>
              </a:lnSpc>
              <a:buNone/>
            </a:pPr>
            <a:r>
              <a:rPr lang="zh-CN" altLang="en-US" sz="1600">
                <a:latin typeface="Calibri" charset="0"/>
                <a:ea typeface="宋体" charset="-122"/>
              </a:rPr>
              <a:t>[kàp] kîm nhìt ngò tsi djǎng kài ts'āi djîk k'o mái, jùk tciê tsia ià t'âi[注1] hge miang, k'iě nai t'iên tciōu mua̍i djáng tson pôk to, tciēng mia̍n xiâng nga siè t'ông tsia jǐ ts'āi ià t'âi. t'âi tciú tsi ngò k'o ko̍u, da̍i tcī k'o tso k'ie̍!</a:t>
            </a:r>
          </a:p>
          <a:p>
            <a:pPr indent="0" algn="l">
              <a:lnSpc>
                <a:spcPct val="100000"/>
              </a:lnSpc>
              <a:buNone/>
            </a:pPr>
            <a:r>
              <a:rPr lang="zh-CN" altLang="en-US" sz="1600">
                <a:latin typeface="Calibri" charset="0"/>
                <a:ea typeface="宋体" charset="-122"/>
              </a:rPr>
              <a:t>[ièt] hgâ po kôu?[注2]</a:t>
            </a:r>
          </a:p>
          <a:p>
            <a:pPr indent="0" algn="l">
              <a:lnSpc>
                <a:spcPct val="100000"/>
              </a:lnSpc>
              <a:buNone/>
            </a:pPr>
            <a:r>
              <a:rPr lang="zh-CN" altLang="en-US" sz="1600">
                <a:latin typeface="Calibri" charset="0"/>
                <a:ea typeface="宋体" charset="-122"/>
              </a:rPr>
              <a:t>[kàp] hgák hgît, kiēn muôn pôk dzōk cỳ pák nhiēn, nhiûng tsông k'e bê tciàk ni miâng iêng jêng hge miang nhîp ta!</a:t>
            </a:r>
          </a:p>
          <a:p>
            <a:pPr indent="0" algn="l">
              <a:lnSpc>
                <a:spcPct val="100000"/>
              </a:lnSpc>
              <a:buNone/>
            </a:pPr>
            <a:r>
              <a:rPr lang="zh-CN" altLang="en-US" sz="1600">
                <a:latin typeface="Calibri" charset="0"/>
                <a:ea typeface="宋体" charset="-122"/>
              </a:rPr>
              <a:t>[ièt] puōn tâng[注3] tsiâ? hgâ piu[注4] mō so nhîp?</a:t>
            </a:r>
          </a:p>
          <a:p>
            <a:pPr indent="0" algn="l">
              <a:lnSpc>
                <a:spcPct val="100000"/>
              </a:lnSpc>
              <a:buNone/>
            </a:pPr>
            <a:r>
              <a:rPr lang="zh-CN" altLang="en-US" sz="1600">
                <a:latin typeface="Calibri" charset="0"/>
                <a:ea typeface="宋体" charset="-122"/>
              </a:rPr>
              <a:t>[kap] piū tciê xa. sâi[注5] ièk iô nhiēn tsi cìt, mût tsi cìt hgùn nùn[注6], cy ngû ngò tóng û iǎ!</a:t>
            </a:r>
          </a:p>
          <a:p>
            <a:pPr indent="0" algn="l">
              <a:lnSpc>
                <a:spcPct val="100000"/>
              </a:lnSpc>
              <a:buNone/>
            </a:pPr>
            <a:r>
              <a:rPr lang="zh-CN" altLang="en-US" sz="1600">
                <a:latin typeface="Calibri" charset="0"/>
                <a:ea typeface="宋体" charset="-122"/>
              </a:rPr>
              <a:t>[ièt] ngò k'iě tsi kā nhiēn k'o pǒu!</a:t>
            </a:r>
          </a:p>
          <a:p>
            <a:pPr indent="0" algn="l">
              <a:lnSpc>
                <a:spcPct val="100000"/>
              </a:lnSpc>
              <a:buNone/>
            </a:pPr>
            <a:endParaRPr lang="zh-CN" altLang="en-US" sz="1600">
              <a:latin typeface="Calibri" charset="0"/>
              <a:ea typeface="宋体" charset="-122"/>
            </a:endParaRPr>
          </a:p>
          <a:p>
            <a:pPr indent="0" algn="l">
              <a:lnSpc>
                <a:spcPct val="100000"/>
              </a:lnSpc>
              <a:buNone/>
            </a:pPr>
            <a:r>
              <a:rPr lang="zh-CN" altLang="en-US" sz="1600">
                <a:latin typeface="Calibri" charset="0"/>
                <a:ea typeface="宋体" charset="-122"/>
              </a:rPr>
              <a:t>[注1]“屋”本音ôk，“屋台”这个词从大瀛和语“屋台（yadai）”中讹作音读借入大瀛汉语。</a:t>
            </a:r>
          </a:p>
          <a:p>
            <a:pPr indent="0" algn="l">
              <a:lnSpc>
                <a:spcPct val="100000"/>
              </a:lnSpc>
              <a:buNone/>
            </a:pPr>
            <a:r>
              <a:rPr lang="zh-CN" altLang="en-US" sz="1600">
                <a:latin typeface="Calibri" charset="0"/>
                <a:ea typeface="宋体" charset="-122"/>
              </a:rPr>
              <a:t>[注2]疑问句的最后一个字读作平声（原为入声则读为阴平入），为语法变调。</a:t>
            </a:r>
          </a:p>
          <a:p>
            <a:pPr indent="0" algn="l">
              <a:lnSpc>
                <a:spcPct val="100000"/>
              </a:lnSpc>
              <a:buNone/>
            </a:pPr>
            <a:r>
              <a:rPr lang="zh-CN" altLang="en-US" sz="1600">
                <a:latin typeface="Calibri" charset="0"/>
                <a:ea typeface="宋体" charset="-122"/>
              </a:rPr>
              <a:t>[注3]“本”本音puòn，只在借词“本当”中读puōn。</a:t>
            </a:r>
          </a:p>
          <a:p>
            <a:pPr indent="0" algn="l">
              <a:lnSpc>
                <a:spcPct val="100000"/>
              </a:lnSpc>
              <a:buNone/>
            </a:pPr>
            <a:r>
              <a:rPr lang="zh-CN" altLang="en-US" sz="1600">
                <a:latin typeface="Calibri" charset="0"/>
                <a:ea typeface="宋体" charset="-122"/>
              </a:rPr>
              <a:t>[注4]“不”本音piū。</a:t>
            </a:r>
          </a:p>
          <a:p>
            <a:pPr indent="0" algn="l">
              <a:lnSpc>
                <a:spcPct val="100000"/>
              </a:lnSpc>
              <a:buNone/>
            </a:pPr>
            <a:r>
              <a:rPr lang="zh-CN" altLang="en-US" sz="1600">
                <a:latin typeface="Calibri" charset="0"/>
                <a:ea typeface="宋体" charset="-122"/>
              </a:rPr>
              <a:t>[注5]“偲”本音ts'âi，只在表推量时读sâi。</a:t>
            </a:r>
          </a:p>
          <a:p>
            <a:pPr indent="0" algn="l">
              <a:lnSpc>
                <a:spcPct val="100000"/>
              </a:lnSpc>
              <a:buNone/>
            </a:pPr>
            <a:r>
              <a:rPr lang="zh-CN" altLang="en-US" sz="1600">
                <a:latin typeface="Calibri" charset="0"/>
                <a:ea typeface="宋体" charset="-122"/>
              </a:rPr>
              <a:t>[注6]“云々”本音hgùn hgùn，连读作hgùn nùn。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7"/>
          <p:cNvSpPr/>
          <p:nvPr>
            <p:custDataLst>
              <p:tags r:id="rId2"/>
            </p:custDataLst>
          </p:nvPr>
        </p:nvSpPr>
        <p:spPr>
          <a:xfrm>
            <a:off x="4855210" y="833120"/>
            <a:ext cx="2628900" cy="5812155"/>
          </a:xfrm>
          <a:prstGeom prst="rect">
            <a:avLst/>
          </a:prstGeom>
        </p:spPr>
        <p:txBody>
          <a:bodyPr vert="eaVert"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tx1"/>
                </a:solidFill>
              </a:rPr>
              <a:t>谢谢观看</a:t>
            </a:r>
            <a:br>
              <a:rPr lang="zh-CN" altLang="en-US" dirty="0">
                <a:solidFill>
                  <a:schemeClr val="tx1"/>
                </a:solidFill>
              </a:rPr>
            </a:br>
            <a:r>
              <a:rPr lang="zh-CN" altLang="en-US" dirty="0">
                <a:solidFill>
                  <a:schemeClr val="tx1"/>
                </a:solidFill>
                <a:latin typeface="MS Mincho" panose="02020609040205080304" pitchFamily="49" charset="-128"/>
                <a:ea typeface="MS Mincho" panose="02020609040205080304" pitchFamily="49" charset="-128"/>
              </a:rPr>
              <a:t>観賞事感謝</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lstStyle/>
          <a:p>
            <a:pPr algn="ctr" fontAlgn="auto"/>
            <a:r>
              <a:rPr lang="zh-CN" altLang="en-US" dirty="0">
                <a:solidFill>
                  <a:schemeClr val="tx1"/>
                </a:solidFill>
                <a:latin typeface="MS Mincho" panose="02020609040205080304" pitchFamily="49" charset="-128"/>
                <a:ea typeface="MS Mincho" panose="02020609040205080304" pitchFamily="49" charset="-128"/>
              </a:rPr>
              <a:t>大瀛漢語</a:t>
            </a:r>
          </a:p>
        </p:txBody>
      </p:sp>
      <p:sp>
        <p:nvSpPr>
          <p:cNvPr id="5" name="副标题 4"/>
          <p:cNvSpPr>
            <a:spLocks noGrp="1"/>
          </p:cNvSpPr>
          <p:nvPr>
            <p:ph type="subTitle" idx="1"/>
            <p:custDataLst>
              <p:tags r:id="rId3"/>
            </p:custDataLst>
          </p:nvPr>
        </p:nvSpPr>
        <p:spPr/>
        <p:txBody>
          <a:bodyPr/>
          <a:lstStyle/>
          <a:p>
            <a:pPr algn="ctr" fontAlgn="auto"/>
            <a:r>
              <a:rPr lang="zh-CN" altLang="en-US" dirty="0">
                <a:latin typeface="Old English Text MT" panose="03040902040508030806" pitchFamily="66" charset="0"/>
                <a:ea typeface="Cloister Black" charset="0"/>
                <a:cs typeface="Cloister Black" charset="0"/>
                <a:sym typeface="+mn-ea"/>
              </a:rPr>
              <a:t>Dı Canzocı Spraco do Gránd Iagn</a:t>
            </a:r>
            <a:endParaRPr lang="zh-CN" altLang="en-US" dirty="0">
              <a:latin typeface="Old English Text MT" panose="03040902040508030806" pitchFamily="66" charset="0"/>
              <a:ea typeface="Cloister Black" charset="0"/>
              <a:cs typeface="Cloister Black" charset="0"/>
            </a:endParaRPr>
          </a:p>
          <a:p>
            <a:pPr algn="ctr" fontAlgn="auto"/>
            <a:r>
              <a:rPr lang="en-US" altLang="zh-CN" dirty="0" err="1">
                <a:solidFill>
                  <a:schemeClr val="tx1"/>
                </a:solidFill>
                <a:latin typeface="Cloister Black" charset="0"/>
                <a:ea typeface="Cloister Black" charset="0"/>
              </a:rPr>
              <a:t>瀛寰语言学校</a:t>
            </a:r>
            <a:endParaRPr lang="en-US" altLang="zh-CN" dirty="0">
              <a:solidFill>
                <a:schemeClr val="tx1"/>
              </a:solidFill>
              <a:latin typeface="Cloister Black" charset="0"/>
              <a:ea typeface="Cloister Black" charset="0"/>
            </a:endParaRPr>
          </a:p>
        </p:txBody>
      </p:sp>
      <p:sp>
        <p:nvSpPr>
          <p:cNvPr id="2" name="文本框 1"/>
          <p:cNvSpPr txBox="1"/>
          <p:nvPr/>
        </p:nvSpPr>
        <p:spPr>
          <a:xfrm rot="1260000">
            <a:off x="2910840" y="3059430"/>
            <a:ext cx="6705600" cy="1188720"/>
          </a:xfrm>
          <a:prstGeom prst="rect">
            <a:avLst/>
          </a:prstGeom>
          <a:noFill/>
        </p:spPr>
        <p:txBody>
          <a:bodyPr wrap="square" rtlCol="0">
            <a:noAutofit/>
          </a:bodyPr>
          <a:lstStyle/>
          <a:p>
            <a:pPr indent="0" algn="l">
              <a:lnSpc>
                <a:spcPct val="100000"/>
              </a:lnSpc>
              <a:buNone/>
            </a:pPr>
            <a:r>
              <a:rPr lang="zh-CN" altLang="en-US" sz="2400">
                <a:solidFill>
                  <a:srgbClr val="FF0000"/>
                </a:solidFill>
                <a:latin typeface="Calibri" charset="0"/>
                <a:ea typeface="宋体" charset="-122"/>
              </a:rPr>
              <a:t>中文授课</a:t>
            </a:r>
          </a:p>
        </p:txBody>
      </p:sp>
      <p:sp>
        <p:nvSpPr>
          <p:cNvPr id="3" name="文本框 2"/>
          <p:cNvSpPr txBox="1"/>
          <p:nvPr/>
        </p:nvSpPr>
        <p:spPr>
          <a:xfrm>
            <a:off x="2743200" y="1897380"/>
            <a:ext cx="6705600" cy="1188720"/>
          </a:xfrm>
          <a:prstGeom prst="rect">
            <a:avLst/>
          </a:prstGeom>
          <a:noFill/>
        </p:spPr>
        <p:txBody>
          <a:bodyPr wrap="square" rtlCol="0">
            <a:noAutofit/>
          </a:bodyPr>
          <a:lstStyle/>
          <a:p>
            <a:pPr indent="0" algn="ctr">
              <a:lnSpc>
                <a:spcPct val="100000"/>
              </a:lnSpc>
              <a:buNone/>
            </a:pPr>
            <a:r>
              <a:rPr lang="en-US" altLang="zh-CN" sz="2400" dirty="0" err="1">
                <a:latin typeface="MS Mincho" panose="02020609040205080304" pitchFamily="49" charset="-128"/>
                <a:ea typeface="MS Mincho" panose="02020609040205080304" pitchFamily="49" charset="-128"/>
              </a:rPr>
              <a:t>ダイエ</a:t>
            </a:r>
            <a:r>
              <a:rPr lang="ja-JP" altLang="zh-CN" sz="1800" b="1" kern="100" dirty="0">
                <a:effectLst/>
                <a:latin typeface="ヒラギノ角ゴシック"/>
                <a:ea typeface="MS Mincho" panose="02020609040205080304" pitchFamily="49" charset="-128"/>
                <a:cs typeface="ヒラギノ角ゴシック"/>
              </a:rPr>
              <a:t>グ</a:t>
            </a:r>
            <a:r>
              <a:rPr lang="ja-JP" altLang="en-US" sz="2400" dirty="0">
                <a:latin typeface="MS Mincho" panose="02020609040205080304" pitchFamily="49" charset="-128"/>
                <a:ea typeface="MS Mincho" panose="02020609040205080304" pitchFamily="49" charset="-128"/>
              </a:rPr>
              <a:t>カンゴ</a:t>
            </a:r>
            <a:endParaRPr lang="en-US" altLang="zh-CN" sz="2400" dirty="0">
              <a:latin typeface="MS Mincho" panose="02020609040205080304" pitchFamily="49" charset="-128"/>
              <a:ea typeface="MS Mincho" panose="02020609040205080304" pitchFamily="49" charset="-128"/>
            </a:endParaRPr>
          </a:p>
          <a:p>
            <a:pPr indent="0" algn="ctr">
              <a:lnSpc>
                <a:spcPct val="100000"/>
              </a:lnSpc>
              <a:buNone/>
            </a:pPr>
            <a:r>
              <a:rPr lang="en-US" altLang="zh-CN" sz="2400" dirty="0" err="1">
                <a:latin typeface="Times New Roman" panose="02020603050405020304" pitchFamily="18" charset="0"/>
                <a:ea typeface="苹方-简" charset="0"/>
                <a:cs typeface="Times New Roman" panose="02020603050405020304" pitchFamily="18" charset="0"/>
              </a:rPr>
              <a:t>da̍i</a:t>
            </a:r>
            <a:r>
              <a:rPr lang="en-US" altLang="zh-CN" sz="2400" dirty="0">
                <a:latin typeface="Times New Roman" panose="02020603050405020304" pitchFamily="18" charset="0"/>
                <a:ea typeface="苹方-简" charset="0"/>
                <a:cs typeface="Times New Roman" panose="02020603050405020304" pitchFamily="18" charset="0"/>
              </a:rPr>
              <a:t> </a:t>
            </a:r>
            <a:r>
              <a:rPr lang="en-US" altLang="zh-CN" sz="2400" dirty="0" err="1">
                <a:latin typeface="Times New Roman" panose="02020603050405020304" pitchFamily="18" charset="0"/>
                <a:ea typeface="苹方-简" charset="0"/>
                <a:cs typeface="Times New Roman" panose="02020603050405020304" pitchFamily="18" charset="0"/>
              </a:rPr>
              <a:t>yêng</a:t>
            </a:r>
            <a:r>
              <a:rPr lang="en-US" altLang="zh-CN" sz="2400" dirty="0">
                <a:latin typeface="Times New Roman" panose="02020603050405020304" pitchFamily="18" charset="0"/>
                <a:ea typeface="苹方-简" charset="0"/>
                <a:cs typeface="Times New Roman" panose="02020603050405020304" pitchFamily="18" charset="0"/>
              </a:rPr>
              <a:t> </a:t>
            </a:r>
            <a:r>
              <a:rPr lang="en-US" altLang="zh-CN" sz="2400" dirty="0" err="1">
                <a:latin typeface="Times New Roman" panose="02020603050405020304" pitchFamily="18" charset="0"/>
                <a:ea typeface="苹方-简" charset="0"/>
                <a:cs typeface="Times New Roman" panose="02020603050405020304" pitchFamily="18" charset="0"/>
              </a:rPr>
              <a:t>xa̍n</a:t>
            </a:r>
            <a:r>
              <a:rPr lang="en-US" altLang="zh-CN" sz="2400" dirty="0">
                <a:latin typeface="Times New Roman" panose="02020603050405020304" pitchFamily="18" charset="0"/>
                <a:ea typeface="苹方-简" charset="0"/>
                <a:cs typeface="Times New Roman" panose="02020603050405020304" pitchFamily="18" charset="0"/>
              </a:rPr>
              <a:t> </a:t>
            </a:r>
            <a:r>
              <a:rPr lang="en-US" altLang="zh-CN" sz="2400" dirty="0" err="1">
                <a:latin typeface="Times New Roman" panose="02020603050405020304" pitchFamily="18" charset="0"/>
                <a:ea typeface="苹方-简" charset="0"/>
                <a:cs typeface="Times New Roman" panose="02020603050405020304" pitchFamily="18" charset="0"/>
              </a:rPr>
              <a:t>ngo</a:t>
            </a:r>
            <a:r>
              <a:rPr lang="en-US" altLang="zh-CN" sz="2400" dirty="0">
                <a:latin typeface="Times New Roman" panose="02020603050405020304" pitchFamily="18" charset="0"/>
                <a:ea typeface="苹方-简" charset="0"/>
                <a:cs typeface="Times New Roman" panose="02020603050405020304" pitchFamily="18" charset="0"/>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solidFill>
                  <a:schemeClr val="tx1"/>
                </a:solidFill>
              </a:rPr>
              <a:t>项目介绍</a:t>
            </a:r>
          </a:p>
        </p:txBody>
      </p:sp>
      <p:sp>
        <p:nvSpPr>
          <p:cNvPr id="5" name="内容占位符 4"/>
          <p:cNvSpPr>
            <a:spLocks noGrp="1"/>
          </p:cNvSpPr>
          <p:nvPr>
            <p:ph idx="1"/>
            <p:custDataLst>
              <p:tags r:id="rId3"/>
            </p:custDataLst>
          </p:nvPr>
        </p:nvSpPr>
        <p:spPr/>
        <p:txBody>
          <a:bodyPr/>
          <a:lstStyle/>
          <a:p>
            <a:r>
              <a:rPr lang="en-US" altLang="zh-CN">
                <a:solidFill>
                  <a:schemeClr val="tx1"/>
                </a:solidFill>
              </a:rPr>
              <a:t>YSJ-003项目</a:t>
            </a:r>
          </a:p>
          <a:p>
            <a:r>
              <a:rPr lang="en-US" altLang="zh-CN">
                <a:solidFill>
                  <a:schemeClr val="tx1"/>
                </a:solidFill>
              </a:rPr>
              <a:t>        保密研究项目</a:t>
            </a:r>
          </a:p>
          <a:p>
            <a:r>
              <a:rPr lang="en-US" altLang="zh-CN">
                <a:solidFill>
                  <a:schemeClr val="tx1"/>
                </a:solidFill>
              </a:rPr>
              <a:t>        培训学员学会异世界语言</a:t>
            </a:r>
            <a:r>
              <a:rPr lang="zh-CN" altLang="en-US">
                <a:solidFill>
                  <a:schemeClr val="tx1"/>
                </a:solidFill>
              </a:rPr>
              <a:t>、</a:t>
            </a:r>
            <a:r>
              <a:rPr lang="en-US" altLang="zh-CN">
                <a:solidFill>
                  <a:schemeClr val="tx1"/>
                </a:solidFill>
              </a:rPr>
              <a:t>文化</a:t>
            </a:r>
          </a:p>
          <a:p>
            <a:r>
              <a:rPr lang="en-US" altLang="zh-CN">
                <a:solidFill>
                  <a:schemeClr val="tx1"/>
                </a:solidFill>
              </a:rPr>
              <a:t>        伪装成该世界居民</a:t>
            </a:r>
          </a:p>
          <a:p>
            <a:r>
              <a:rPr lang="en-US" altLang="zh-CN">
                <a:solidFill>
                  <a:schemeClr val="tx1"/>
                </a:solidFill>
              </a:rPr>
              <a:t>        考察该世界各方面情况</a:t>
            </a:r>
          </a:p>
          <a:p>
            <a:r>
              <a:rPr lang="en-US" altLang="zh-CN">
                <a:solidFill>
                  <a:schemeClr val="tx1"/>
                </a:solidFill>
              </a:rPr>
              <a:t>        记录成文</a:t>
            </a:r>
          </a:p>
          <a:p>
            <a:r>
              <a:rPr lang="en-US" altLang="zh-CN">
                <a:solidFill>
                  <a:schemeClr val="tx1"/>
                </a:solidFill>
              </a:rPr>
              <a:t>             如果机会成熟</a:t>
            </a:r>
            <a:r>
              <a:rPr lang="zh-CN" altLang="en-US">
                <a:solidFill>
                  <a:schemeClr val="tx1"/>
                </a:solidFill>
              </a:rPr>
              <a:t>，</a:t>
            </a:r>
            <a:r>
              <a:rPr lang="en-US" altLang="zh-CN">
                <a:solidFill>
                  <a:schemeClr val="tx1"/>
                </a:solidFill>
              </a:rPr>
              <a:t>可以与当地政府秘密取得联系</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2022-07-20 20:10:15.392000"/>
          <p:cNvPicPr>
            <a:picLocks noChangeAspect="1"/>
          </p:cNvPicPr>
          <p:nvPr/>
        </p:nvPicPr>
        <p:blipFill>
          <a:blip r:embed="rId5"/>
          <a:stretch>
            <a:fillRect/>
          </a:stretch>
        </p:blipFill>
        <p:spPr>
          <a:xfrm>
            <a:off x="659130" y="663575"/>
            <a:ext cx="3420745" cy="5531485"/>
          </a:xfrm>
          <a:prstGeom prst="rect">
            <a:avLst/>
          </a:prstGeom>
        </p:spPr>
      </p:pic>
      <p:pic>
        <p:nvPicPr>
          <p:cNvPr id="28" name="图片 27" descr="2022-08-05 03:37:03.153000"/>
          <p:cNvPicPr>
            <a:picLocks noChangeAspect="1"/>
          </p:cNvPicPr>
          <p:nvPr/>
        </p:nvPicPr>
        <p:blipFill>
          <a:blip r:embed="rId6"/>
          <a:stretch>
            <a:fillRect/>
          </a:stretch>
        </p:blipFill>
        <p:spPr>
          <a:xfrm>
            <a:off x="9622155" y="290830"/>
            <a:ext cx="1966595" cy="1966595"/>
          </a:xfrm>
          <a:prstGeom prst="rect">
            <a:avLst/>
          </a:prstGeom>
        </p:spPr>
      </p:pic>
      <p:sp>
        <p:nvSpPr>
          <p:cNvPr id="30" name="标题 1"/>
          <p:cNvSpPr/>
          <p:nvPr>
            <p:custDataLst>
              <p:tags r:id="rId2"/>
            </p:custDataLst>
          </p:nvPr>
        </p:nvSpPr>
        <p:spPr>
          <a:xfrm>
            <a:off x="7313295" y="2598420"/>
            <a:ext cx="2642235" cy="1350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chemeClr val="tx1"/>
                </a:solidFill>
              </a:rPr>
              <a:t>课程标准</a:t>
            </a:r>
          </a:p>
        </p:txBody>
      </p:sp>
      <p:sp>
        <p:nvSpPr>
          <p:cNvPr id="32" name="内容占位符 4"/>
          <p:cNvSpPr/>
          <p:nvPr>
            <p:custDataLst>
              <p:tags r:id="rId3"/>
            </p:custDataLst>
          </p:nvPr>
        </p:nvSpPr>
        <p:spPr>
          <a:xfrm>
            <a:off x="5595620" y="3736340"/>
            <a:ext cx="52762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a:solidFill>
                  <a:schemeClr val="tx1"/>
                </a:solidFill>
              </a:rPr>
              <a:t>16</a:t>
            </a:r>
            <a:r>
              <a:rPr lang="zh-CN" altLang="en-US">
                <a:solidFill>
                  <a:schemeClr val="tx1"/>
                </a:solidFill>
              </a:rPr>
              <a:t>次</a:t>
            </a:r>
            <a:r>
              <a:rPr lang="en-US" altLang="zh-CN">
                <a:solidFill>
                  <a:schemeClr val="tx1"/>
                </a:solidFill>
              </a:rPr>
              <a:t>课时</a:t>
            </a:r>
          </a:p>
          <a:p>
            <a:r>
              <a:rPr lang="en-US" altLang="zh-CN">
                <a:solidFill>
                  <a:schemeClr val="tx1"/>
                </a:solidFill>
              </a:rPr>
              <a:t>教材</a:t>
            </a:r>
            <a:r>
              <a:rPr lang="zh-CN" altLang="en-US">
                <a:solidFill>
                  <a:schemeClr val="tx1"/>
                </a:solidFill>
              </a:rPr>
              <a:t>：《</a:t>
            </a:r>
            <a:r>
              <a:rPr lang="en-US" altLang="zh-CN">
                <a:solidFill>
                  <a:schemeClr val="tx1"/>
                </a:solidFill>
              </a:rPr>
              <a:t>大瀛汉语</a:t>
            </a:r>
            <a:r>
              <a:rPr lang="zh-CN" altLang="en-US">
                <a:solidFill>
                  <a:schemeClr val="tx1"/>
                </a:solidFill>
              </a:rPr>
              <a:t>（</a:t>
            </a:r>
            <a:r>
              <a:rPr lang="en-US" altLang="zh-CN">
                <a:solidFill>
                  <a:schemeClr val="tx1"/>
                </a:solidFill>
              </a:rPr>
              <a:t>简体中文标注</a:t>
            </a:r>
            <a:r>
              <a:rPr lang="zh-CN" altLang="en-US">
                <a:solidFill>
                  <a:schemeClr val="tx1"/>
                </a:solidFill>
              </a:rPr>
              <a:t>）》（</a:t>
            </a:r>
            <a:r>
              <a:rPr lang="en-US" altLang="zh-CN">
                <a:solidFill>
                  <a:schemeClr val="tx1"/>
                </a:solidFill>
              </a:rPr>
              <a:t>瀛寰出版社出版</a:t>
            </a:r>
            <a:r>
              <a:rPr lang="zh-CN" altLang="en-US">
                <a:solidFill>
                  <a:schemeClr val="tx1"/>
                </a:solidFill>
              </a:rPr>
              <a:t>）</a:t>
            </a:r>
            <a:r>
              <a:rPr lang="en-US" altLang="zh-CN">
                <a:solidFill>
                  <a:schemeClr val="tx1"/>
                </a:solidFill>
              </a:rPr>
              <a:t>第一册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custDataLst>
              <p:tags r:id="rId2"/>
            </p:custDataLst>
          </p:nvPr>
        </p:nvSpPr>
        <p:spPr>
          <a:xfrm>
            <a:off x="3114040" y="1070610"/>
            <a:ext cx="10515600" cy="982345"/>
          </a:xfrm>
          <a:prstGeom prst="rect">
            <a:avLst/>
          </a:prstGeom>
        </p:spPr>
        <p:txBody>
          <a:bodyPr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zh-CN" altLang="en-US" sz="4000">
                <a:solidFill>
                  <a:schemeClr val="tx1"/>
                </a:solidFill>
              </a:rPr>
              <a:t>大瀛汉语</a:t>
            </a:r>
          </a:p>
        </p:txBody>
      </p:sp>
      <p:pic>
        <p:nvPicPr>
          <p:cNvPr id="2" name="图片 1" descr="2022-07-27 13:48:07.454000"/>
          <p:cNvPicPr>
            <a:picLocks noChangeAspect="1"/>
          </p:cNvPicPr>
          <p:nvPr/>
        </p:nvPicPr>
        <p:blipFill>
          <a:blip r:embed="rId6"/>
          <a:stretch>
            <a:fillRect/>
          </a:stretch>
        </p:blipFill>
        <p:spPr>
          <a:xfrm>
            <a:off x="842645" y="2210435"/>
            <a:ext cx="5708650" cy="3806190"/>
          </a:xfrm>
          <a:prstGeom prst="rect">
            <a:avLst/>
          </a:prstGeom>
        </p:spPr>
      </p:pic>
      <p:sp>
        <p:nvSpPr>
          <p:cNvPr id="4" name="文本占位符 3"/>
          <p:cNvSpPr txBox="1"/>
          <p:nvPr>
            <p:custDataLst>
              <p:tags r:id="rId3"/>
            </p:custDataLst>
          </p:nvPr>
        </p:nvSpPr>
        <p:spPr>
          <a:xfrm>
            <a:off x="6551295" y="1702435"/>
            <a:ext cx="5150485" cy="4314190"/>
          </a:xfrm>
          <a:prstGeom prst="rect">
            <a:avLst/>
          </a:prstGeom>
        </p:spPr>
        <p:txBody>
          <a:bodyPr/>
          <a:lstStyle>
            <a:lvl1pPr marL="228600" indent="-228600" algn="l" defTabSz="914400" rtl="0" eaLnBrk="1" latinLnBrk="0" hangingPunct="1">
              <a:lnSpc>
                <a:spcPct val="90000"/>
              </a:lnSpc>
              <a:spcBef>
                <a:spcPts val="1000"/>
              </a:spcBef>
              <a:buFont typeface="Arial"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sz="2800">
                <a:solidFill>
                  <a:schemeClr val="tx1"/>
                </a:solidFill>
              </a:rPr>
              <a:t>宵山地区最通用的语言</a:t>
            </a:r>
          </a:p>
          <a:p>
            <a:r>
              <a:rPr lang="en-US" altLang="zh-CN" sz="2800">
                <a:solidFill>
                  <a:schemeClr val="tx1"/>
                </a:solidFill>
              </a:rPr>
              <a:t>忘樱地区</a:t>
            </a:r>
            <a:r>
              <a:rPr lang="zh-CN" altLang="en-US" sz="2800">
                <a:solidFill>
                  <a:schemeClr val="tx1"/>
                </a:solidFill>
              </a:rPr>
              <a:t>和</a:t>
            </a:r>
            <a:r>
              <a:rPr lang="en-US" altLang="zh-CN" sz="2800">
                <a:solidFill>
                  <a:schemeClr val="tx1"/>
                </a:solidFill>
              </a:rPr>
              <a:t>辉京地区的第二通用语言</a:t>
            </a:r>
          </a:p>
          <a:p>
            <a:r>
              <a:rPr lang="en-US" altLang="zh-CN" sz="2800">
                <a:solidFill>
                  <a:schemeClr val="tx1"/>
                </a:solidFill>
              </a:rPr>
              <a:t>方言多</a:t>
            </a:r>
            <a:r>
              <a:rPr lang="zh-CN" altLang="en-US" sz="2800">
                <a:solidFill>
                  <a:schemeClr val="tx1"/>
                </a:solidFill>
              </a:rPr>
              <a:t>，</a:t>
            </a:r>
            <a:r>
              <a:rPr lang="en-US" altLang="zh-CN" sz="2800">
                <a:solidFill>
                  <a:schemeClr val="tx1"/>
                </a:solidFill>
              </a:rPr>
              <a:t>覆盖面积广</a:t>
            </a:r>
          </a:p>
          <a:p>
            <a:r>
              <a:rPr lang="en-US" altLang="zh-CN" sz="2800">
                <a:solidFill>
                  <a:schemeClr val="tx1"/>
                </a:solidFill>
              </a:rPr>
              <a:t>汉族文化实力强</a:t>
            </a:r>
          </a:p>
        </p:txBody>
      </p:sp>
      <p:pic>
        <p:nvPicPr>
          <p:cNvPr id="7" name="图片 6" descr="2022-08-05 03:44:24.383000"/>
          <p:cNvPicPr>
            <a:picLocks noChangeAspect="1"/>
          </p:cNvPicPr>
          <p:nvPr/>
        </p:nvPicPr>
        <p:blipFill>
          <a:blip r:embed="rId7"/>
          <a:stretch>
            <a:fillRect/>
          </a:stretch>
        </p:blipFill>
        <p:spPr>
          <a:xfrm>
            <a:off x="1553845" y="426720"/>
            <a:ext cx="2042795" cy="20427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solidFill>
                  <a:schemeClr val="tx1"/>
                </a:solidFill>
              </a:rPr>
              <a:t>大瀛汉语是什么样的</a:t>
            </a:r>
          </a:p>
        </p:txBody>
      </p:sp>
      <p:sp>
        <p:nvSpPr>
          <p:cNvPr id="5" name="内容占位符 4"/>
          <p:cNvSpPr>
            <a:spLocks noGrp="1"/>
          </p:cNvSpPr>
          <p:nvPr>
            <p:ph idx="1"/>
            <p:custDataLst>
              <p:tags r:id="rId3"/>
            </p:custDataLst>
          </p:nvPr>
        </p:nvSpPr>
        <p:spPr>
          <a:xfrm>
            <a:off x="9278620" y="2209165"/>
            <a:ext cx="2929255" cy="1965325"/>
          </a:xfrm>
        </p:spPr>
        <p:txBody>
          <a:bodyPr>
            <a:normAutofit/>
          </a:bodyPr>
          <a:lstStyle/>
          <a:p>
            <a:r>
              <a:rPr lang="zh-CN" altLang="en-US" dirty="0">
                <a:solidFill>
                  <a:schemeClr val="tx1"/>
                </a:solidFill>
                <a:latin typeface="MS Mincho" panose="02020609040205080304" pitchFamily="49" charset="-128"/>
                <a:ea typeface="MS Mincho" panose="02020609040205080304" pitchFamily="49" charset="-128"/>
              </a:rPr>
              <a:t>書面語・口頭語</a:t>
            </a:r>
            <a:r>
              <a:rPr lang="zh-CN" altLang="en-US" dirty="0">
                <a:solidFill>
                  <a:schemeClr val="tx1"/>
                </a:solidFill>
              </a:rPr>
              <a:t>（</a:t>
            </a:r>
            <a:r>
              <a:rPr lang="en-US" altLang="zh-CN" dirty="0" err="1">
                <a:solidFill>
                  <a:schemeClr val="tx1"/>
                </a:solidFill>
              </a:rPr>
              <a:t>文言</a:t>
            </a:r>
            <a:r>
              <a:rPr lang="zh-CN" altLang="en-US" dirty="0">
                <a:solidFill>
                  <a:schemeClr val="tx1"/>
                </a:solidFill>
              </a:rPr>
              <a:t>、</a:t>
            </a:r>
            <a:r>
              <a:rPr lang="en-US" altLang="zh-CN" dirty="0" err="1">
                <a:solidFill>
                  <a:schemeClr val="tx1"/>
                </a:solidFill>
              </a:rPr>
              <a:t>白话</a:t>
            </a:r>
            <a:r>
              <a:rPr lang="zh-CN" altLang="en-US" dirty="0">
                <a:solidFill>
                  <a:schemeClr val="tx1"/>
                </a:solidFill>
              </a:rPr>
              <a:t>）</a:t>
            </a:r>
          </a:p>
        </p:txBody>
      </p:sp>
      <p:pic>
        <p:nvPicPr>
          <p:cNvPr id="6" name="图片 5" descr="2022-07-27 15:06:22.538000"/>
          <p:cNvPicPr>
            <a:picLocks noChangeAspect="1"/>
          </p:cNvPicPr>
          <p:nvPr/>
        </p:nvPicPr>
        <p:blipFill>
          <a:blip r:embed="rId5"/>
          <a:stretch>
            <a:fillRect/>
          </a:stretch>
        </p:blipFill>
        <p:spPr>
          <a:xfrm>
            <a:off x="137795" y="1291590"/>
            <a:ext cx="3549015" cy="4423410"/>
          </a:xfrm>
          <a:prstGeom prst="rect">
            <a:avLst/>
          </a:prstGeom>
        </p:spPr>
      </p:pic>
      <p:pic>
        <p:nvPicPr>
          <p:cNvPr id="7" name="图片 6" descr="2022-07-27 22:54:06.038000"/>
          <p:cNvPicPr>
            <a:picLocks noChangeAspect="1"/>
          </p:cNvPicPr>
          <p:nvPr/>
        </p:nvPicPr>
        <p:blipFill>
          <a:blip r:embed="rId6"/>
          <a:stretch>
            <a:fillRect/>
          </a:stretch>
        </p:blipFill>
        <p:spPr>
          <a:xfrm>
            <a:off x="3686810" y="1291590"/>
            <a:ext cx="5808980" cy="43567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solidFill>
                  <a:schemeClr val="tx1"/>
                </a:solidFill>
              </a:rPr>
              <a:t>大瀛汉语是什么样的（</a:t>
            </a:r>
            <a:r>
              <a:rPr lang="en-US" altLang="zh-CN">
                <a:solidFill>
                  <a:schemeClr val="tx1"/>
                </a:solidFill>
              </a:rPr>
              <a:t>语音</a:t>
            </a:r>
            <a:r>
              <a:rPr lang="zh-CN" altLang="en-US">
                <a:solidFill>
                  <a:schemeClr val="tx1"/>
                </a:solidFill>
              </a:rPr>
              <a:t>）</a:t>
            </a:r>
          </a:p>
        </p:txBody>
      </p:sp>
      <p:sp>
        <p:nvSpPr>
          <p:cNvPr id="5" name="内容占位符 4"/>
          <p:cNvSpPr>
            <a:spLocks noGrp="1"/>
          </p:cNvSpPr>
          <p:nvPr>
            <p:ph idx="1"/>
            <p:custDataLst>
              <p:tags r:id="rId3"/>
            </p:custDataLst>
          </p:nvPr>
        </p:nvSpPr>
        <p:spPr/>
        <p:txBody>
          <a:bodyPr/>
          <a:lstStyle/>
          <a:p>
            <a:r>
              <a:rPr lang="zh-CN" altLang="en-US" dirty="0">
                <a:solidFill>
                  <a:schemeClr val="tx1"/>
                </a:solidFill>
              </a:rPr>
              <a:t>有入声</a:t>
            </a:r>
          </a:p>
          <a:p>
            <a:r>
              <a:rPr lang="en-US" altLang="zh-CN" dirty="0" err="1">
                <a:solidFill>
                  <a:schemeClr val="tx1"/>
                </a:solidFill>
              </a:rPr>
              <a:t>十个声调</a:t>
            </a:r>
            <a:endParaRPr lang="en-US" altLang="zh-CN" dirty="0">
              <a:solidFill>
                <a:schemeClr val="tx1"/>
              </a:solidFill>
            </a:endParaRPr>
          </a:p>
          <a:p>
            <a:r>
              <a:rPr lang="en-US" altLang="zh-CN" dirty="0" err="1">
                <a:solidFill>
                  <a:schemeClr val="tx1"/>
                </a:solidFill>
              </a:rPr>
              <a:t>塞音</a:t>
            </a:r>
            <a:r>
              <a:rPr lang="zh-CN" altLang="en-US" dirty="0">
                <a:solidFill>
                  <a:schemeClr val="tx1"/>
                </a:solidFill>
              </a:rPr>
              <a:t>清、浊、</a:t>
            </a:r>
            <a:r>
              <a:rPr lang="en-US" altLang="zh-CN" dirty="0" err="1">
                <a:solidFill>
                  <a:schemeClr val="tx1"/>
                </a:solidFill>
              </a:rPr>
              <a:t>清送气三对立</a:t>
            </a:r>
            <a:endParaRPr lang="en-US" altLang="zh-CN" dirty="0">
              <a:solidFill>
                <a:schemeClr val="tx1"/>
              </a:solidFill>
            </a:endParaRPr>
          </a:p>
        </p:txBody>
      </p:sp>
      <p:sp>
        <p:nvSpPr>
          <p:cNvPr id="3" name="文本框 2"/>
          <p:cNvSpPr txBox="1"/>
          <p:nvPr/>
        </p:nvSpPr>
        <p:spPr>
          <a:xfrm>
            <a:off x="2743200" y="2286000"/>
            <a:ext cx="4525645" cy="1242695"/>
          </a:xfrm>
          <a:prstGeom prst="rect">
            <a:avLst/>
          </a:prstGeom>
          <a:noFill/>
        </p:spPr>
        <p:txBody>
          <a:bodyPr wrap="square" rtlCol="0">
            <a:noAutofit/>
          </a:bodyPr>
          <a:lstStyle/>
          <a:p>
            <a:pPr indent="0" algn="l">
              <a:lnSpc>
                <a:spcPct val="100000"/>
              </a:lnSpc>
              <a:buNone/>
            </a:pPr>
            <a:r>
              <a:rPr lang="zh-CN" altLang="en-US" sz="1600">
                <a:latin typeface="Calibri" charset="0"/>
                <a:ea typeface="宋体" charset="-122"/>
              </a:rPr>
              <a:t>注</a:t>
            </a:r>
            <a:r>
              <a:rPr lang="en-US" altLang="zh-CN" sz="1600">
                <a:latin typeface="Calibri" charset="0"/>
                <a:ea typeface="宋体" charset="-122"/>
              </a:rPr>
              <a:t>1 </a:t>
            </a:r>
            <a:r>
              <a:rPr lang="zh-CN" altLang="en-US" sz="1600">
                <a:latin typeface="Calibri" charset="0"/>
                <a:ea typeface="宋体" charset="-122"/>
              </a:rPr>
              <a:t>注</a:t>
            </a:r>
            <a:r>
              <a:rPr lang="en-US" altLang="zh-CN" sz="1600">
                <a:latin typeface="Calibri" charset="0"/>
                <a:ea typeface="宋体" charset="-122"/>
              </a:rPr>
              <a:t>2</a:t>
            </a:r>
          </a:p>
        </p:txBody>
      </p:sp>
      <p:pic>
        <p:nvPicPr>
          <p:cNvPr id="4" name="图片 3" descr="2022-07-27 16:29:24.397000"/>
          <p:cNvPicPr>
            <a:picLocks noChangeAspect="1"/>
          </p:cNvPicPr>
          <p:nvPr/>
        </p:nvPicPr>
        <p:blipFill>
          <a:blip r:embed="rId6"/>
          <a:srcRect l="29065" t="16137" r="27150" b="27150"/>
          <a:stretch>
            <a:fillRect/>
          </a:stretch>
        </p:blipFill>
        <p:spPr>
          <a:xfrm>
            <a:off x="7740650" y="2396490"/>
            <a:ext cx="1796415" cy="1753870"/>
          </a:xfrm>
          <a:prstGeom prst="rect">
            <a:avLst/>
          </a:prstGeom>
        </p:spPr>
      </p:pic>
      <p:sp>
        <p:nvSpPr>
          <p:cNvPr id="18" name="文本框 17"/>
          <p:cNvSpPr txBox="1"/>
          <p:nvPr/>
        </p:nvSpPr>
        <p:spPr>
          <a:xfrm>
            <a:off x="981075" y="5006975"/>
            <a:ext cx="10481945" cy="1242695"/>
          </a:xfrm>
          <a:prstGeom prst="rect">
            <a:avLst/>
          </a:prstGeom>
          <a:noFill/>
        </p:spPr>
        <p:txBody>
          <a:bodyPr wrap="square" rtlCol="0">
            <a:noAutofit/>
          </a:bodyPr>
          <a:lstStyle/>
          <a:p>
            <a:pPr indent="0" algn="l">
              <a:lnSpc>
                <a:spcPct val="100000"/>
              </a:lnSpc>
              <a:buNone/>
            </a:pPr>
            <a:r>
              <a:rPr lang="zh-CN" altLang="en-US" sz="2400">
                <a:latin typeface="Calibri" charset="0"/>
                <a:ea typeface="宋体" charset="-122"/>
              </a:rPr>
              <a:t>注</a:t>
            </a:r>
            <a:r>
              <a:rPr lang="en-US" altLang="zh-CN" sz="2400">
                <a:latin typeface="Calibri" charset="0"/>
                <a:ea typeface="宋体" charset="-122"/>
              </a:rPr>
              <a:t>1:阳平</a:t>
            </a:r>
            <a:r>
              <a:rPr lang="zh-CN" altLang="en-US" sz="2400">
                <a:latin typeface="Calibri" charset="0"/>
                <a:ea typeface="宋体" charset="-122"/>
              </a:rPr>
              <a:t>、</a:t>
            </a:r>
            <a:r>
              <a:rPr lang="en-US" altLang="zh-CN" sz="2400">
                <a:latin typeface="Calibri" charset="0"/>
                <a:ea typeface="宋体" charset="-122"/>
              </a:rPr>
              <a:t>阳上的调值实际上已经相等</a:t>
            </a:r>
            <a:r>
              <a:rPr lang="zh-CN" altLang="en-US" sz="2400">
                <a:latin typeface="Calibri" charset="0"/>
                <a:ea typeface="宋体" charset="-122"/>
              </a:rPr>
              <a:t>，</a:t>
            </a:r>
            <a:r>
              <a:rPr lang="en-US" altLang="zh-CN" sz="2400">
                <a:latin typeface="Calibri" charset="0"/>
                <a:ea typeface="宋体" charset="-122"/>
              </a:rPr>
              <a:t>但目前大瀛</a:t>
            </a:r>
            <a:r>
              <a:rPr lang="zh-CN" altLang="en-US" sz="2400">
                <a:latin typeface="Calibri" charset="0"/>
                <a:ea typeface="宋体" charset="-122"/>
              </a:rPr>
              <a:t>的</a:t>
            </a:r>
            <a:r>
              <a:rPr lang="en-US" altLang="zh-CN" sz="2400">
                <a:latin typeface="Calibri" charset="0"/>
                <a:ea typeface="宋体" charset="-122"/>
              </a:rPr>
              <a:t>辞书仍区分阳平</a:t>
            </a:r>
            <a:r>
              <a:rPr lang="zh-CN" altLang="en-US" sz="2400">
                <a:latin typeface="Calibri" charset="0"/>
                <a:ea typeface="宋体" charset="-122"/>
              </a:rPr>
              <a:t>、</a:t>
            </a:r>
            <a:r>
              <a:rPr lang="en-US" altLang="zh-CN" sz="2400">
                <a:latin typeface="Calibri" charset="0"/>
                <a:ea typeface="宋体" charset="-122"/>
              </a:rPr>
              <a:t>阳上</a:t>
            </a:r>
            <a:r>
              <a:rPr lang="zh-CN" altLang="en-US" sz="2400">
                <a:latin typeface="Calibri" charset="0"/>
                <a:ea typeface="宋体" charset="-122"/>
              </a:rPr>
              <a:t>，</a:t>
            </a:r>
            <a:r>
              <a:rPr lang="en-US" altLang="zh-CN" sz="2400">
                <a:latin typeface="Calibri" charset="0"/>
                <a:ea typeface="宋体" charset="-122"/>
              </a:rPr>
              <a:t>大瀛汉语拼音也有区分阳平</a:t>
            </a:r>
            <a:r>
              <a:rPr lang="zh-CN" altLang="en-US" sz="2400">
                <a:latin typeface="Calibri" charset="0"/>
                <a:ea typeface="宋体" charset="-122"/>
              </a:rPr>
              <a:t>、</a:t>
            </a:r>
            <a:r>
              <a:rPr lang="en-US" altLang="zh-CN" sz="2400">
                <a:latin typeface="Calibri" charset="0"/>
                <a:ea typeface="宋体" charset="-122"/>
              </a:rPr>
              <a:t>阳上</a:t>
            </a:r>
            <a:r>
              <a:rPr lang="zh-CN" altLang="en-US" sz="2400">
                <a:latin typeface="Calibri" charset="0"/>
                <a:ea typeface="宋体" charset="-122"/>
              </a:rPr>
              <a:t>的</a:t>
            </a:r>
            <a:r>
              <a:rPr lang="en-US" altLang="zh-CN" sz="2400">
                <a:latin typeface="Calibri" charset="0"/>
                <a:ea typeface="宋体" charset="-122"/>
              </a:rPr>
              <a:t>方法</a:t>
            </a:r>
            <a:r>
              <a:rPr lang="zh-CN" altLang="en-US" sz="2400">
                <a:latin typeface="Calibri" charset="0"/>
                <a:ea typeface="宋体" charset="-122"/>
              </a:rPr>
              <a:t>，但</a:t>
            </a:r>
            <a:r>
              <a:rPr lang="en-US" altLang="zh-CN" sz="2400">
                <a:latin typeface="Calibri" charset="0"/>
                <a:ea typeface="宋体" charset="-122"/>
              </a:rPr>
              <a:t>一般不予区分</a:t>
            </a:r>
            <a:r>
              <a:rPr lang="zh-CN" altLang="en-US" sz="2400">
                <a:latin typeface="Calibri" charset="0"/>
                <a:ea typeface="宋体" charset="-122"/>
              </a:rPr>
              <a:t>。</a:t>
            </a:r>
            <a:r>
              <a:rPr lang="en-US" altLang="zh-CN" sz="2400">
                <a:latin typeface="Calibri" charset="0"/>
                <a:ea typeface="宋体" charset="-122"/>
              </a:rPr>
              <a:t>如果阳平和阳上看作一个声调</a:t>
            </a:r>
            <a:r>
              <a:rPr lang="zh-CN" altLang="en-US" sz="2400">
                <a:latin typeface="Calibri" charset="0"/>
                <a:ea typeface="宋体" charset="-122"/>
              </a:rPr>
              <a:t>，</a:t>
            </a:r>
            <a:r>
              <a:rPr lang="en-US" altLang="zh-CN" sz="2400">
                <a:latin typeface="Calibri" charset="0"/>
                <a:ea typeface="宋体" charset="-122"/>
              </a:rPr>
              <a:t>那么大瀛汉语</a:t>
            </a:r>
            <a:r>
              <a:rPr lang="zh-CN" altLang="en-US" sz="2400">
                <a:latin typeface="Calibri" charset="0"/>
                <a:ea typeface="宋体" charset="-122"/>
              </a:rPr>
              <a:t>（</a:t>
            </a:r>
            <a:r>
              <a:rPr lang="en-US" altLang="zh-CN" sz="2400">
                <a:latin typeface="Calibri" charset="0"/>
                <a:ea typeface="宋体" charset="-122"/>
              </a:rPr>
              <a:t>标准语</a:t>
            </a:r>
            <a:r>
              <a:rPr lang="zh-CN" altLang="en-US" sz="2400">
                <a:latin typeface="Calibri" charset="0"/>
                <a:ea typeface="宋体" charset="-122"/>
              </a:rPr>
              <a:t>）</a:t>
            </a:r>
            <a:r>
              <a:rPr lang="en-US" altLang="zh-CN" sz="2400">
                <a:latin typeface="Calibri" charset="0"/>
                <a:ea typeface="宋体" charset="-122"/>
              </a:rPr>
              <a:t>目前共九个声调</a:t>
            </a:r>
            <a:r>
              <a:rPr lang="zh-CN" altLang="en-US" sz="2400">
                <a:latin typeface="Calibri" charset="0"/>
                <a:ea typeface="宋体" charset="-122"/>
              </a:rPr>
              <a:t>。</a:t>
            </a:r>
          </a:p>
          <a:p>
            <a:pPr indent="0" algn="l">
              <a:lnSpc>
                <a:spcPct val="100000"/>
              </a:lnSpc>
              <a:buNone/>
            </a:pPr>
            <a:r>
              <a:rPr lang="zh-CN" altLang="en-US" sz="2400">
                <a:latin typeface="Calibri" charset="0"/>
                <a:ea typeface="宋体" charset="-122"/>
              </a:rPr>
              <a:t>注</a:t>
            </a:r>
            <a:r>
              <a:rPr lang="en-US" altLang="zh-CN" sz="2400">
                <a:latin typeface="Calibri" charset="0"/>
                <a:ea typeface="宋体" charset="-122"/>
              </a:rPr>
              <a:t>2:没有计入连续变调产生的声调</a:t>
            </a:r>
            <a:r>
              <a:rPr lang="zh-CN" altLang="en-US" sz="2400">
                <a:latin typeface="Calibri" charset="0"/>
                <a:ea typeface="宋体" charset="-122"/>
              </a:rPr>
              <a:t>。</a:t>
            </a:r>
          </a:p>
        </p:txBody>
      </p:sp>
      <p:pic>
        <p:nvPicPr>
          <p:cNvPr id="6" name="图片 5" descr="2022-08-05 00:43:49.662000"/>
          <p:cNvPicPr>
            <a:picLocks noChangeAspect="1"/>
          </p:cNvPicPr>
          <p:nvPr/>
        </p:nvPicPr>
        <p:blipFill>
          <a:blip r:embed="rId7"/>
          <a:stretch>
            <a:fillRect/>
          </a:stretch>
        </p:blipFill>
        <p:spPr>
          <a:xfrm>
            <a:off x="773430" y="3601720"/>
            <a:ext cx="6495415" cy="800100"/>
          </a:xfrm>
          <a:prstGeom prst="rect">
            <a:avLst/>
          </a:prstGeom>
        </p:spPr>
      </p:pic>
      <p:sp>
        <p:nvSpPr>
          <p:cNvPr id="9" name="竖排文字占位符 8"/>
          <p:cNvSpPr/>
          <p:nvPr>
            <p:custDataLst>
              <p:tags r:id="rId4"/>
            </p:custDataLst>
          </p:nvPr>
        </p:nvSpPr>
        <p:spPr>
          <a:xfrm>
            <a:off x="10895330" y="1270"/>
            <a:ext cx="1261745" cy="5812155"/>
          </a:xfrm>
          <a:prstGeom prst="rect">
            <a:avLst/>
          </a:prstGeom>
        </p:spPr>
        <p:txBody>
          <a:bodyPr vert="eaVert"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CN" altLang="en-US" sz="2400" dirty="0">
                <a:solidFill>
                  <a:srgbClr val="0070C0"/>
                </a:solidFill>
                <a:latin typeface="Calibri" charset="0"/>
                <a:ea typeface="宋体" charset="-122"/>
                <a:sym typeface="+mn-ea"/>
              </a:rPr>
              <a:t>声调</a:t>
            </a:r>
            <a:r>
              <a:rPr lang="en-US" altLang="zh-CN" sz="2400" dirty="0" err="1">
                <a:solidFill>
                  <a:srgbClr val="0070C0"/>
                </a:solidFill>
                <a:latin typeface="Calibri" charset="0"/>
                <a:ea typeface="宋体" charset="-122"/>
                <a:sym typeface="+mn-ea"/>
              </a:rPr>
              <a:t>发视频前重制了</a:t>
            </a:r>
            <a:r>
              <a:rPr lang="zh-CN" altLang="en-US" sz="2400" dirty="0">
                <a:solidFill>
                  <a:srgbClr val="0070C0"/>
                </a:solidFill>
                <a:latin typeface="Calibri" charset="0"/>
                <a:ea typeface="宋体" charset="-122"/>
                <a:sym typeface="+mn-ea"/>
              </a:rPr>
              <a:t>，</a:t>
            </a:r>
            <a:r>
              <a:rPr lang="en-US" altLang="zh-CN" sz="2400" dirty="0" err="1">
                <a:solidFill>
                  <a:srgbClr val="0070C0"/>
                </a:solidFill>
                <a:latin typeface="Calibri" charset="0"/>
                <a:ea typeface="宋体" charset="-122"/>
                <a:sym typeface="+mn-ea"/>
              </a:rPr>
              <a:t>所以和原来有的资料会不一样</a:t>
            </a:r>
            <a:r>
              <a:rPr lang="zh-CN" altLang="en-US" sz="2400" dirty="0">
                <a:solidFill>
                  <a:srgbClr val="0070C0"/>
                </a:solidFill>
                <a:latin typeface="Calibri" charset="0"/>
                <a:ea typeface="宋体" charset="-122"/>
                <a:sym typeface="+mn-ea"/>
              </a:rPr>
              <a:t>。</a:t>
            </a:r>
          </a:p>
          <a:p>
            <a:endParaRPr lang="zh-CN" altLang="en-US" sz="2400" dirty="0">
              <a:solidFill>
                <a:srgbClr val="0070C0"/>
              </a:solidFill>
              <a:latin typeface="Calibri" charset="0"/>
              <a:ea typeface="宋体"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solidFill>
                  <a:schemeClr val="tx1"/>
                </a:solidFill>
              </a:rPr>
              <a:t>大瀛汉语是什么样的（</a:t>
            </a:r>
            <a:r>
              <a:rPr lang="en-US" altLang="zh-CN">
                <a:solidFill>
                  <a:schemeClr val="tx1"/>
                </a:solidFill>
              </a:rPr>
              <a:t>语法</a:t>
            </a:r>
            <a:r>
              <a:rPr lang="zh-CN" altLang="en-US">
                <a:solidFill>
                  <a:schemeClr val="tx1"/>
                </a:solidFill>
              </a:rPr>
              <a:t>）</a:t>
            </a:r>
          </a:p>
        </p:txBody>
      </p:sp>
      <p:sp>
        <p:nvSpPr>
          <p:cNvPr id="5" name="内容占位符 4"/>
          <p:cNvSpPr>
            <a:spLocks noGrp="1"/>
          </p:cNvSpPr>
          <p:nvPr>
            <p:ph idx="1"/>
            <p:custDataLst>
              <p:tags r:id="rId3"/>
            </p:custDataLst>
          </p:nvPr>
        </p:nvSpPr>
        <p:spPr/>
        <p:txBody>
          <a:bodyPr/>
          <a:lstStyle/>
          <a:p>
            <a:r>
              <a:rPr lang="zh-CN" altLang="en-US">
                <a:solidFill>
                  <a:schemeClr val="tx1"/>
                </a:solidFill>
              </a:rPr>
              <a:t>较多</a:t>
            </a:r>
            <a:r>
              <a:rPr lang="en-US" altLang="zh-CN">
                <a:solidFill>
                  <a:schemeClr val="tx1"/>
                </a:solidFill>
              </a:rPr>
              <a:t>使用格助词</a:t>
            </a:r>
          </a:p>
          <a:p>
            <a:r>
              <a:rPr lang="en-US" altLang="zh-CN">
                <a:solidFill>
                  <a:schemeClr val="tx1"/>
                </a:solidFill>
              </a:rPr>
              <a:t>较多使用松散结合的前后缀来表示语态</a:t>
            </a:r>
            <a:r>
              <a:rPr lang="zh-CN" altLang="en-US">
                <a:solidFill>
                  <a:schemeClr val="tx1"/>
                </a:solidFill>
              </a:rPr>
              <a:t>等</a:t>
            </a:r>
          </a:p>
          <a:p>
            <a:r>
              <a:rPr lang="en-US" altLang="zh-CN">
                <a:solidFill>
                  <a:schemeClr val="tx1"/>
                </a:solidFill>
              </a:rPr>
              <a:t>语序</a:t>
            </a:r>
            <a:r>
              <a:rPr lang="zh-CN" altLang="en-US">
                <a:solidFill>
                  <a:schemeClr val="tx1"/>
                </a:solidFill>
              </a:rPr>
              <a:t>以</a:t>
            </a:r>
            <a:r>
              <a:rPr lang="en-US" altLang="zh-CN">
                <a:solidFill>
                  <a:schemeClr val="tx1"/>
                </a:solidFill>
              </a:rPr>
              <a:t>主谓宾</a:t>
            </a:r>
            <a:r>
              <a:rPr lang="zh-CN" altLang="en-US">
                <a:solidFill>
                  <a:schemeClr val="tx1"/>
                </a:solidFill>
              </a:rPr>
              <a:t>和</a:t>
            </a:r>
            <a:r>
              <a:rPr lang="en-US" altLang="zh-CN">
                <a:solidFill>
                  <a:schemeClr val="tx1"/>
                </a:solidFill>
              </a:rPr>
              <a:t>主宾谓为主</a:t>
            </a:r>
            <a:r>
              <a:rPr lang="zh-CN" altLang="en-US">
                <a:solidFill>
                  <a:schemeClr val="tx1"/>
                </a:solidFill>
              </a:rPr>
              <a:t>，</a:t>
            </a:r>
            <a:r>
              <a:rPr lang="en-US" altLang="zh-CN">
                <a:solidFill>
                  <a:schemeClr val="tx1"/>
                </a:solidFill>
              </a:rPr>
              <a:t>两种语序的句子数量大致相当</a:t>
            </a:r>
          </a:p>
          <a:p>
            <a:endParaRPr lang="en-US" altLang="zh-CN">
              <a:solidFill>
                <a:schemeClr val="tx1"/>
              </a:solidFill>
            </a:endParaRPr>
          </a:p>
        </p:txBody>
      </p:sp>
      <p:sp>
        <p:nvSpPr>
          <p:cNvPr id="4" name="文本框 3"/>
          <p:cNvSpPr txBox="1"/>
          <p:nvPr/>
        </p:nvSpPr>
        <p:spPr>
          <a:xfrm>
            <a:off x="7920990" y="4105910"/>
            <a:ext cx="6705600" cy="1188720"/>
          </a:xfrm>
          <a:prstGeom prst="rect">
            <a:avLst/>
          </a:prstGeom>
          <a:noFill/>
        </p:spPr>
        <p:txBody>
          <a:bodyPr wrap="square" rtlCol="0">
            <a:noAutofit/>
          </a:bodyPr>
          <a:lstStyle/>
          <a:p>
            <a:pPr indent="0" algn="l">
              <a:lnSpc>
                <a:spcPct val="100000"/>
              </a:lnSpc>
              <a:buNone/>
            </a:pPr>
            <a:r>
              <a:rPr lang="zh-CN" altLang="en-US" sz="2400">
                <a:latin typeface="Calibri" charset="0"/>
                <a:ea typeface="Calibri" charset="0"/>
              </a:rPr>
              <a:t>红：格助词</a:t>
            </a:r>
          </a:p>
          <a:p>
            <a:pPr indent="0" algn="l">
              <a:lnSpc>
                <a:spcPct val="100000"/>
              </a:lnSpc>
              <a:buNone/>
            </a:pPr>
            <a:r>
              <a:rPr lang="zh-CN" altLang="en-US" sz="2400">
                <a:latin typeface="Calibri" charset="0"/>
                <a:ea typeface="Calibri" charset="0"/>
              </a:rPr>
              <a:t>黄：前后缀</a:t>
            </a:r>
          </a:p>
          <a:p>
            <a:pPr indent="0" algn="l">
              <a:lnSpc>
                <a:spcPct val="100000"/>
              </a:lnSpc>
              <a:buNone/>
            </a:pPr>
            <a:r>
              <a:rPr lang="zh-CN" altLang="en-US" sz="2400">
                <a:latin typeface="Calibri" charset="0"/>
                <a:ea typeface="Calibri" charset="0"/>
              </a:rPr>
              <a:t>蓝：其他助词</a:t>
            </a:r>
          </a:p>
        </p:txBody>
      </p:sp>
      <p:pic>
        <p:nvPicPr>
          <p:cNvPr id="6" name="图片 5" descr="2022-07-27 22:54:34.785000"/>
          <p:cNvPicPr>
            <a:picLocks noChangeAspect="1"/>
          </p:cNvPicPr>
          <p:nvPr/>
        </p:nvPicPr>
        <p:blipFill>
          <a:blip r:embed="rId5"/>
          <a:stretch>
            <a:fillRect/>
          </a:stretch>
        </p:blipFill>
        <p:spPr>
          <a:xfrm>
            <a:off x="3303905" y="3368675"/>
            <a:ext cx="4617085" cy="34626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custDataLst>
              <p:tags r:id="rId2"/>
            </p:custDataLst>
          </p:nvPr>
        </p:nvSpPr>
        <p:spPr>
          <a:xfrm>
            <a:off x="644525" y="376555"/>
            <a:ext cx="5148580" cy="4351655"/>
          </a:xfrm>
        </p:spPr>
        <p:txBody>
          <a:bodyPr>
            <a:normAutofit/>
          </a:bodyPr>
          <a:lstStyle/>
          <a:p>
            <a:r>
              <a:rPr lang="zh-CN" altLang="en-US" sz="2400" dirty="0">
                <a:solidFill>
                  <a:schemeClr val="tx1"/>
                </a:solidFill>
                <a:latin typeface="MS Mincho" panose="02020609040205080304" pitchFamily="49" charset="-128"/>
                <a:ea typeface="MS Mincho" panose="02020609040205080304" pitchFamily="49" charset="-128"/>
              </a:rPr>
              <a:t>甲 今日吾自上街菜食可買、熟知嗟屋台兮往、其乃天照売場存北処、正面香呀思（香ヶ思）通嗟時菜屋台。台主自吾可告、大事可既起！</a:t>
            </a:r>
          </a:p>
          <a:p>
            <a:r>
              <a:rPr lang="zh-CN" altLang="en-US" sz="2400" dirty="0">
                <a:solidFill>
                  <a:schemeClr val="tx1"/>
                </a:solidFill>
                <a:latin typeface="MS Mincho" panose="02020609040205080304" pitchFamily="49" charset="-128"/>
                <a:ea typeface="MS Mincho" panose="02020609040205080304" pitchFamily="49" charset="-128"/>
              </a:rPr>
              <a:t>乙 何巴告？</a:t>
            </a:r>
          </a:p>
          <a:p>
            <a:r>
              <a:rPr lang="zh-CN" altLang="en-US" sz="2400" dirty="0">
                <a:solidFill>
                  <a:schemeClr val="tx1"/>
                </a:solidFill>
                <a:latin typeface="MS Mincho" panose="02020609040205080304" pitchFamily="49" charset="-128"/>
                <a:ea typeface="MS Mincho" panose="02020609040205080304" pitchFamily="49" charset="-128"/>
              </a:rPr>
              <a:t>甲 或曰、見聞北族数百人、戎装可被著尼忘桜城兮往入多！</a:t>
            </a:r>
          </a:p>
          <a:p>
            <a:r>
              <a:rPr lang="zh-CN" altLang="en-US" sz="2400" dirty="0">
                <a:solidFill>
                  <a:schemeClr val="tx1"/>
                </a:solidFill>
                <a:latin typeface="MS Mincho" panose="02020609040205080304" pitchFamily="49" charset="-128"/>
                <a:ea typeface="MS Mincho" panose="02020609040205080304" pitchFamily="49" charset="-128"/>
              </a:rPr>
              <a:t>乙 本当嗟？何不毋使入？</a:t>
            </a:r>
          </a:p>
          <a:p>
            <a:r>
              <a:rPr lang="zh-CN" altLang="en-US" sz="2400" dirty="0">
                <a:solidFill>
                  <a:schemeClr val="tx1"/>
                </a:solidFill>
                <a:latin typeface="MS Mincho" panose="02020609040205080304" pitchFamily="49" charset="-128"/>
                <a:ea typeface="MS Mincho" panose="02020609040205080304" pitchFamily="49" charset="-128"/>
              </a:rPr>
              <a:t>甲 不知呀。偲亦以人自失、物自失云々、暁愚吾等耳也！</a:t>
            </a:r>
          </a:p>
          <a:p>
            <a:r>
              <a:rPr lang="zh-CN" altLang="en-US" sz="2400" dirty="0">
                <a:solidFill>
                  <a:schemeClr val="tx1"/>
                </a:solidFill>
                <a:latin typeface="MS Mincho" panose="02020609040205080304" pitchFamily="49" charset="-128"/>
                <a:ea typeface="MS Mincho" panose="02020609040205080304" pitchFamily="49" charset="-128"/>
              </a:rPr>
              <a:t>乙 吾其自個人可保！</a:t>
            </a:r>
          </a:p>
        </p:txBody>
      </p:sp>
      <p:sp>
        <p:nvSpPr>
          <p:cNvPr id="3" name="文本框 2"/>
          <p:cNvSpPr txBox="1"/>
          <p:nvPr/>
        </p:nvSpPr>
        <p:spPr>
          <a:xfrm>
            <a:off x="5793105" y="376555"/>
            <a:ext cx="5187315" cy="3188335"/>
          </a:xfrm>
          <a:prstGeom prst="rect">
            <a:avLst/>
          </a:prstGeom>
          <a:noFill/>
        </p:spPr>
        <p:txBody>
          <a:bodyPr wrap="square" rtlCol="0">
            <a:noAutofit/>
          </a:bodyPr>
          <a:lstStyle/>
          <a:p>
            <a:pPr indent="0" algn="l">
              <a:lnSpc>
                <a:spcPct val="100000"/>
              </a:lnSpc>
              <a:buNone/>
            </a:pPr>
            <a:r>
              <a:rPr lang="zh-CN" altLang="en-US" sz="2400">
                <a:latin typeface="Calibri" charset="0"/>
                <a:ea typeface="宋体" charset="-122"/>
              </a:rPr>
              <a:t>普通话翻译</a:t>
            </a:r>
          </a:p>
          <a:p>
            <a:pPr indent="0" algn="l">
              <a:lnSpc>
                <a:spcPct val="100000"/>
              </a:lnSpc>
              <a:buNone/>
            </a:pPr>
            <a:r>
              <a:rPr lang="zh-CN" altLang="en-US" sz="2400">
                <a:latin typeface="Calibri" charset="0"/>
                <a:ea typeface="宋体" charset="-122"/>
              </a:rPr>
              <a:t>甲 </a:t>
            </a:r>
            <a:r>
              <a:rPr lang="en-US" altLang="zh-CN" sz="2400">
                <a:latin typeface="Calibri" charset="0"/>
                <a:ea typeface="宋体" charset="-122"/>
              </a:rPr>
              <a:t>今天上街</a:t>
            </a:r>
            <a:r>
              <a:rPr lang="zh-CN" altLang="en-US" sz="2400">
                <a:latin typeface="Calibri" charset="0"/>
                <a:ea typeface="宋体" charset="-122"/>
              </a:rPr>
              <a:t>买</a:t>
            </a:r>
            <a:r>
              <a:rPr lang="en-US" altLang="zh-CN" sz="2400">
                <a:latin typeface="Calibri" charset="0"/>
                <a:ea typeface="宋体" charset="-122"/>
              </a:rPr>
              <a:t>食材蔬菜</a:t>
            </a:r>
            <a:r>
              <a:rPr lang="zh-CN" altLang="en-US" sz="2400">
                <a:latin typeface="Calibri" charset="0"/>
                <a:ea typeface="宋体" charset="-122"/>
              </a:rPr>
              <a:t>，</a:t>
            </a:r>
            <a:r>
              <a:rPr lang="en-US" altLang="zh-CN" sz="2400">
                <a:latin typeface="Calibri" charset="0"/>
                <a:ea typeface="宋体" charset="-122"/>
              </a:rPr>
              <a:t>去</a:t>
            </a:r>
            <a:r>
              <a:rPr lang="zh-CN" altLang="en-US" sz="2400">
                <a:latin typeface="Calibri" charset="0"/>
                <a:ea typeface="宋体" charset="-122"/>
              </a:rPr>
              <a:t>的总</a:t>
            </a:r>
            <a:r>
              <a:rPr lang="en-US" altLang="zh-CN" sz="2400">
                <a:latin typeface="Calibri" charset="0"/>
                <a:ea typeface="宋体" charset="-122"/>
              </a:rPr>
              <a:t>去的那家小摊——就是天照市场最北边</a:t>
            </a:r>
            <a:r>
              <a:rPr lang="zh-CN" altLang="en-US" sz="2400">
                <a:latin typeface="Calibri" charset="0"/>
                <a:ea typeface="宋体" charset="-122"/>
              </a:rPr>
              <a:t>，</a:t>
            </a:r>
            <a:r>
              <a:rPr lang="en-US" altLang="zh-CN" sz="2400">
                <a:latin typeface="Calibri" charset="0"/>
                <a:ea typeface="宋体" charset="-122"/>
              </a:rPr>
              <a:t>对着</a:t>
            </a:r>
            <a:r>
              <a:rPr lang="zh-CN" altLang="en-US" sz="2400">
                <a:latin typeface="Calibri" charset="0"/>
                <a:ea typeface="宋体" charset="-122"/>
              </a:rPr>
              <a:t>香之思路的</a:t>
            </a:r>
            <a:r>
              <a:rPr lang="en-US" altLang="zh-CN" sz="2400">
                <a:latin typeface="Calibri" charset="0"/>
                <a:ea typeface="宋体" charset="-122"/>
              </a:rPr>
              <a:t>时令蔬菜摊子</a:t>
            </a:r>
            <a:r>
              <a:rPr lang="zh-CN" altLang="en-US" sz="2400">
                <a:latin typeface="Calibri" charset="0"/>
                <a:ea typeface="宋体" charset="-122"/>
              </a:rPr>
              <a:t>。</a:t>
            </a:r>
            <a:r>
              <a:rPr lang="en-US" altLang="zh-CN" sz="2400">
                <a:latin typeface="Calibri" charset="0"/>
                <a:ea typeface="宋体" charset="-122"/>
              </a:rPr>
              <a:t>摊主告诉我</a:t>
            </a:r>
            <a:r>
              <a:rPr lang="zh-CN" altLang="en-US" sz="2400">
                <a:latin typeface="Calibri" charset="0"/>
                <a:ea typeface="宋体" charset="-122"/>
              </a:rPr>
              <a:t>，</a:t>
            </a:r>
            <a:r>
              <a:rPr lang="en-US" altLang="zh-CN" sz="2400">
                <a:latin typeface="Calibri" charset="0"/>
                <a:ea typeface="宋体" charset="-122"/>
              </a:rPr>
              <a:t>要出大事了</a:t>
            </a:r>
            <a:r>
              <a:rPr lang="zh-CN" altLang="en-US" sz="2400">
                <a:latin typeface="Calibri" charset="0"/>
                <a:ea typeface="宋体" charset="-122"/>
              </a:rPr>
              <a:t>！</a:t>
            </a:r>
          </a:p>
          <a:p>
            <a:pPr indent="0" algn="l">
              <a:lnSpc>
                <a:spcPct val="100000"/>
              </a:lnSpc>
              <a:buNone/>
            </a:pPr>
            <a:r>
              <a:rPr lang="zh-CN" altLang="en-US" sz="2400">
                <a:latin typeface="Calibri" charset="0"/>
                <a:ea typeface="宋体" charset="-122"/>
              </a:rPr>
              <a:t>乙 </a:t>
            </a:r>
            <a:r>
              <a:rPr lang="en-US" altLang="zh-CN" sz="2400">
                <a:latin typeface="Calibri" charset="0"/>
                <a:ea typeface="宋体" charset="-122"/>
              </a:rPr>
              <a:t>告诉你什么了</a:t>
            </a:r>
            <a:r>
              <a:rPr lang="zh-CN" altLang="en-US" sz="2400">
                <a:latin typeface="Calibri" charset="0"/>
                <a:ea typeface="宋体" charset="-122"/>
              </a:rPr>
              <a:t>？</a:t>
            </a:r>
          </a:p>
          <a:p>
            <a:pPr indent="0" algn="l">
              <a:lnSpc>
                <a:spcPct val="100000"/>
              </a:lnSpc>
              <a:buNone/>
            </a:pPr>
            <a:r>
              <a:rPr lang="zh-CN" altLang="en-US" sz="2400">
                <a:latin typeface="Calibri" charset="0"/>
                <a:ea typeface="宋体" charset="-122"/>
              </a:rPr>
              <a:t>甲 </a:t>
            </a:r>
            <a:r>
              <a:rPr lang="en-US" altLang="zh-CN" sz="2400">
                <a:latin typeface="Calibri" charset="0"/>
                <a:ea typeface="宋体" charset="-122"/>
              </a:rPr>
              <a:t>据说</a:t>
            </a:r>
            <a:r>
              <a:rPr lang="zh-CN" altLang="en-US" sz="2400">
                <a:latin typeface="Calibri" charset="0"/>
                <a:ea typeface="宋体" charset="-122"/>
              </a:rPr>
              <a:t>，</a:t>
            </a:r>
            <a:r>
              <a:rPr lang="en-US" altLang="zh-CN" sz="2400">
                <a:latin typeface="Calibri" charset="0"/>
                <a:ea typeface="宋体" charset="-122"/>
              </a:rPr>
              <a:t>有人看见几百个北</a:t>
            </a:r>
            <a:r>
              <a:rPr lang="zh-CN" altLang="en-US" sz="2400">
                <a:latin typeface="Calibri" charset="0"/>
                <a:ea typeface="宋体" charset="-122"/>
              </a:rPr>
              <a:t>方</a:t>
            </a:r>
            <a:r>
              <a:rPr lang="en-US" altLang="zh-CN" sz="2400">
                <a:latin typeface="Calibri" charset="0"/>
                <a:ea typeface="宋体" charset="-122"/>
              </a:rPr>
              <a:t>来的外族人</a:t>
            </a:r>
            <a:r>
              <a:rPr lang="zh-CN" altLang="en-US" sz="2400">
                <a:latin typeface="Calibri" charset="0"/>
                <a:ea typeface="宋体" charset="-122"/>
              </a:rPr>
              <a:t>，</a:t>
            </a:r>
            <a:r>
              <a:rPr lang="en-US" altLang="zh-CN" sz="2400">
                <a:latin typeface="Calibri" charset="0"/>
                <a:ea typeface="宋体" charset="-122"/>
              </a:rPr>
              <a:t>穿着军装</a:t>
            </a:r>
            <a:r>
              <a:rPr lang="zh-CN" altLang="en-US" sz="2400">
                <a:latin typeface="Calibri" charset="0"/>
                <a:ea typeface="宋体" charset="-122"/>
              </a:rPr>
              <a:t>，</a:t>
            </a:r>
            <a:r>
              <a:rPr lang="en-US" altLang="zh-CN" sz="2400">
                <a:latin typeface="Calibri" charset="0"/>
                <a:ea typeface="宋体" charset="-122"/>
              </a:rPr>
              <a:t>走进</a:t>
            </a:r>
            <a:r>
              <a:rPr lang="zh-CN" altLang="en-US" sz="2400">
                <a:latin typeface="Calibri" charset="0"/>
                <a:ea typeface="宋体" charset="-122"/>
              </a:rPr>
              <a:t>了</a:t>
            </a:r>
            <a:r>
              <a:rPr lang="en-US" altLang="zh-CN" sz="2400">
                <a:latin typeface="Calibri" charset="0"/>
                <a:ea typeface="宋体" charset="-122"/>
              </a:rPr>
              <a:t>忘樱</a:t>
            </a:r>
            <a:r>
              <a:rPr lang="zh-CN" altLang="en-US" sz="2400">
                <a:latin typeface="Calibri" charset="0"/>
                <a:ea typeface="宋体" charset="-122"/>
              </a:rPr>
              <a:t>城！</a:t>
            </a:r>
          </a:p>
          <a:p>
            <a:pPr indent="0" algn="l">
              <a:lnSpc>
                <a:spcPct val="100000"/>
              </a:lnSpc>
              <a:buNone/>
            </a:pPr>
            <a:r>
              <a:rPr lang="zh-CN" altLang="en-US" sz="2400">
                <a:latin typeface="Calibri" charset="0"/>
                <a:ea typeface="宋体" charset="-122"/>
              </a:rPr>
              <a:t>乙 </a:t>
            </a:r>
            <a:r>
              <a:rPr lang="en-US" altLang="zh-CN" sz="2400">
                <a:latin typeface="Calibri" charset="0"/>
                <a:ea typeface="宋体" charset="-122"/>
              </a:rPr>
              <a:t>真的吗</a:t>
            </a:r>
            <a:r>
              <a:rPr lang="zh-CN" altLang="en-US" sz="2400">
                <a:latin typeface="Calibri" charset="0"/>
                <a:ea typeface="宋体" charset="-122"/>
              </a:rPr>
              <a:t>？</a:t>
            </a:r>
            <a:r>
              <a:rPr lang="en-US" altLang="zh-CN" sz="2400">
                <a:latin typeface="Calibri" charset="0"/>
                <a:ea typeface="宋体" charset="-122"/>
              </a:rPr>
              <a:t>为啥不关门不让他们进</a:t>
            </a:r>
            <a:r>
              <a:rPr lang="zh-CN" altLang="en-US" sz="2400">
                <a:latin typeface="Calibri" charset="0"/>
                <a:ea typeface="宋体" charset="-122"/>
              </a:rPr>
              <a:t>？</a:t>
            </a:r>
          </a:p>
          <a:p>
            <a:pPr indent="0" algn="l">
              <a:lnSpc>
                <a:spcPct val="100000"/>
              </a:lnSpc>
              <a:buNone/>
            </a:pPr>
            <a:r>
              <a:rPr lang="zh-CN" altLang="en-US" sz="2400">
                <a:latin typeface="Calibri" charset="0"/>
                <a:ea typeface="宋体" charset="-122"/>
              </a:rPr>
              <a:t>甲 </a:t>
            </a:r>
            <a:r>
              <a:rPr lang="en-US" altLang="zh-CN" sz="2400">
                <a:latin typeface="Calibri" charset="0"/>
                <a:ea typeface="宋体" charset="-122"/>
              </a:rPr>
              <a:t>不知道啊</a:t>
            </a:r>
            <a:r>
              <a:rPr lang="zh-CN" altLang="en-US" sz="2400">
                <a:latin typeface="Calibri" charset="0"/>
                <a:ea typeface="宋体" charset="-122"/>
              </a:rPr>
              <a:t>。</a:t>
            </a:r>
            <a:r>
              <a:rPr lang="en-US" altLang="zh-CN" sz="2400">
                <a:latin typeface="Calibri" charset="0"/>
                <a:ea typeface="宋体" charset="-122"/>
              </a:rPr>
              <a:t>大概又是</a:t>
            </a:r>
            <a:r>
              <a:rPr lang="zh-CN" altLang="en-US" sz="2400">
                <a:latin typeface="Calibri" charset="0"/>
                <a:ea typeface="宋体" charset="-122"/>
              </a:rPr>
              <a:t>用</a:t>
            </a:r>
            <a:r>
              <a:rPr lang="en-US" altLang="zh-CN" sz="2400">
                <a:latin typeface="Calibri" charset="0"/>
                <a:ea typeface="宋体" charset="-122"/>
              </a:rPr>
              <a:t>“人走丢了”“东西弄丢了”这样的话掩饰</a:t>
            </a:r>
            <a:r>
              <a:rPr lang="zh-CN" altLang="en-US" sz="2400">
                <a:latin typeface="Calibri" charset="0"/>
                <a:ea typeface="宋体" charset="-122"/>
              </a:rPr>
              <a:t>，</a:t>
            </a:r>
            <a:r>
              <a:rPr lang="en-US" altLang="zh-CN" sz="2400">
                <a:latin typeface="Calibri" charset="0"/>
                <a:ea typeface="宋体" charset="-122"/>
              </a:rPr>
              <a:t>把我们当傻子罢了</a:t>
            </a:r>
            <a:r>
              <a:rPr lang="zh-CN" altLang="en-US" sz="2400">
                <a:latin typeface="Calibri" charset="0"/>
                <a:ea typeface="宋体" charset="-122"/>
              </a:rPr>
              <a:t>。</a:t>
            </a:r>
          </a:p>
          <a:p>
            <a:pPr indent="0" algn="l">
              <a:lnSpc>
                <a:spcPct val="100000"/>
              </a:lnSpc>
              <a:buNone/>
            </a:pPr>
            <a:r>
              <a:rPr lang="zh-CN" altLang="en-US" sz="2400">
                <a:latin typeface="Calibri" charset="0"/>
                <a:ea typeface="宋体" charset="-122"/>
              </a:rPr>
              <a:t>乙 </a:t>
            </a:r>
            <a:r>
              <a:rPr lang="en-US" altLang="zh-CN" sz="2400">
                <a:latin typeface="Calibri" charset="0"/>
                <a:ea typeface="宋体" charset="-122"/>
              </a:rPr>
              <a:t>我还是保全自己吧</a:t>
            </a:r>
            <a:r>
              <a:rPr lang="zh-CN" altLang="en-US" sz="2400">
                <a:latin typeface="Calibri" charset="0"/>
                <a:ea typeface="宋体"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pull/>
      </p:transition>
    </mc:Choice>
    <mc:Fallback xmlns="">
      <p:transition>
        <p:pull/>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256"/>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9*a*1"/>
  <p:tag name="KSO_WM_UNIT_CLEAR" val="1"/>
  <p:tag name="KSO_WM_UNIT_LAYERLEVEL" val="1"/>
  <p:tag name="KSO_WM_UNIT_VALUE" val="40"/>
  <p:tag name="KSO_WM_UNIT_ISCONTENTSTITLE" val="0"/>
  <p:tag name="KSO_WM_UNIT_HIGHLIGHT" val="0"/>
  <p:tag name="KSO_WM_UNIT_COMPATIBLE" val="0"/>
  <p:tag name="KSO_WM_UNIT_PRESET_TEXT" val="请在此处添加标题"/>
  <p:tag name="KSO_WM_BEAUTIFY_FLAG" val="#wm#"/>
  <p:tag name="KSO_WM_TAG_VERSION" val="1.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201"/>
  <p:tag name="KSO_WM_TAG_VERSION" val="1.0"/>
  <p:tag name="KSO_WM_SLIDE_ID" val="preset201_90"/>
  <p:tag name="KSO_WM_SLIDE_INDEX" val="90"/>
  <p:tag name="KSO_WM_SLIDE_ITEM_CNT" val="2"/>
  <p:tag name="KSO_WM_SLIDE_LAYOUT" val="a_d_f"/>
  <p:tag name="KSO_WM_SLIDE_LAYOUT_CNT" val="1_1_1"/>
  <p:tag name="KSO_WM_SLIDE_TYPE" val="text"/>
  <p:tag name="KSO_WM_BEAUTIFY_FLAG" val="#wm#"/>
  <p:tag name="KSO_WM_SLIDE_POSITION" val="66*126"/>
  <p:tag name="KSO_WM_SLIDE_SIZE" val="827*339"/>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201"/>
  <p:tag name="KSO_WM_TAG_VERSION" val="1.0"/>
  <p:tag name="KSO_WM_UNIT_TYPE" val="a"/>
  <p:tag name="KSO_WM_UNIT_INDEX" val="1"/>
  <p:tag name="KSO_WM_UNIT_ID" val="preset201_90*a*1"/>
  <p:tag name="KSO_WM_UNIT_LAYERLEVEL" val="1"/>
  <p:tag name="KSO_WM_UNIT_VALUE" val="22"/>
  <p:tag name="KSO_WM_UNIT_ISCONTENTSTITLE" val="0"/>
  <p:tag name="KSO_WM_UNIT_HIGHLIGHT" val="0"/>
  <p:tag name="KSO_WM_UNIT_COMPATIBLE" val="0"/>
  <p:tag name="KSO_WM_UNIT_CLEAR" val="0"/>
  <p:tag name="KSO_WM_BEAUTIFY_FLAG" val="#wm#"/>
  <p:tag name="KSO_WM_UNIT_PRESET_TEXT" val="请在此处添加标题"/>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201"/>
  <p:tag name="KSO_WM_TAG_VERSION" val="1.0"/>
  <p:tag name="KSO_WM_UNIT_TYPE" val="f"/>
  <p:tag name="KSO_WM_UNIT_INDEX" val="1"/>
  <p:tag name="KSO_WM_UNIT_ID" val="preset201_90*f*1"/>
  <p:tag name="KSO_WM_UNIT_LAYERLEVEL" val="1"/>
  <p:tag name="KSO_WM_UNIT_VALUE" val="143"/>
  <p:tag name="KSO_WM_UNIT_HIGHLIGHT" val="0"/>
  <p:tag name="KSO_WM_UNIT_COMPATIBLE" val="0"/>
  <p:tag name="KSO_WM_UNIT_CLEAR" val="0"/>
  <p:tag name="KSO_WM_BEAUTIFY_FLAG" val="#wm#"/>
  <p:tag name="KSO_WM_UNIT_PRESET_TEXT" val="请在此处添加文本"/>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9*a*1"/>
  <p:tag name="KSO_WM_UNIT_CLEAR" val="1"/>
  <p:tag name="KSO_WM_UNIT_LAYERLEVEL" val="1"/>
  <p:tag name="KSO_WM_UNIT_VALUE" val="40"/>
  <p:tag name="KSO_WM_UNIT_ISCONTENTSTITLE" val="0"/>
  <p:tag name="KSO_WM_UNIT_HIGHLIGHT" val="0"/>
  <p:tag name="KSO_WM_UNIT_COMPATIBLE" val="0"/>
  <p:tag name="KSO_WM_UNIT_PRESET_TEXT" val="请在此处添加标题"/>
  <p:tag name="KSO_WM_BEAUTIFY_FLAG" val="#wm#"/>
  <p:tag name="KSO_WM_TAG_VERSION" val="1.0"/>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9*a*1"/>
  <p:tag name="KSO_WM_UNIT_CLEAR" val="1"/>
  <p:tag name="KSO_WM_UNIT_LAYERLEVEL" val="1"/>
  <p:tag name="KSO_WM_UNIT_VALUE" val="40"/>
  <p:tag name="KSO_WM_UNIT_ISCONTENTSTITLE" val="0"/>
  <p:tag name="KSO_WM_UNIT_HIGHLIGHT" val="0"/>
  <p:tag name="KSO_WM_UNIT_COMPATIBLE" val="0"/>
  <p:tag name="KSO_WM_UNIT_PRESET_TEXT" val="请在此处添加标题"/>
  <p:tag name="KSO_WM_BEAUTIFY_FLAG" val="#wm#"/>
  <p:tag name="KSO_WM_TAG_VERSION" val="1.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preset"/>
  <p:tag name="KSO_WM_TEMPLATE_INDEX" val="11"/>
  <p:tag name="KSO_WM_UNIT_TYPE" val="f"/>
  <p:tag name="KSO_WM_UNIT_INDEX" val="1"/>
  <p:tag name="KSO_WM_UNIT_ID" val="262*f*1"/>
  <p:tag name="KSO_WM_UNIT_CLEAR" val="1"/>
  <p:tag name="KSO_WM_UNIT_LAYERLEVEL" val="1"/>
  <p:tag name="KSO_WM_UNIT_VALUE" val="315"/>
  <p:tag name="KSO_WM_UNIT_HIGHLIGHT" val="0"/>
  <p:tag name="KSO_WM_UNIT_COMPATIBLE" val="0"/>
  <p:tag name="KSO_WM_UNIT_PRESET_TEXT" val="请在此处添加文本"/>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9*a*1"/>
  <p:tag name="KSO_WM_UNIT_CLEAR" val="1"/>
  <p:tag name="KSO_WM_UNIT_LAYERLEVEL" val="1"/>
  <p:tag name="KSO_WM_UNIT_VALUE" val="40"/>
  <p:tag name="KSO_WM_UNIT_ISCONTENTSTITLE" val="0"/>
  <p:tag name="KSO_WM_UNIT_HIGHLIGHT" val="0"/>
  <p:tag name="KSO_WM_UNIT_COMPATIBLE" val="0"/>
  <p:tag name="KSO_WM_UNIT_PRESET_TEXT" val="请在此处添加标题"/>
  <p:tag name="KSO_WM_BEAUTIFY_FLAG" val="#wm#"/>
  <p:tag name="KSO_WM_TAG_VERSION" val="1.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9"/>
  <p:tag name="KSO_WM_SLIDE_INDEX" val="9"/>
  <p:tag name="KSO_WM_SLIDE_ITEM_CNT" val="1"/>
  <p:tag name="KSO_WM_SLIDE_LAYOUT" val="a_f"/>
  <p:tag name="KSO_WM_SLIDE_LAYOUT_CNT" val="1_1"/>
  <p:tag name="KSO_WM_SLIDE_TYPE" val="text"/>
  <p:tag name="KSO_WM_BEAUTIFY_FLAG" val="#wm#"/>
  <p:tag name="KSO_WM_SLIDE_POSITION" val="66*29"/>
  <p:tag name="KSO_WM_SLIDE_SIZE" val="609*458"/>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preset"/>
  <p:tag name="KSO_WM_TEMPLATE_INDEX" val="11"/>
  <p:tag name="KSO_WM_UNIT_TYPE" val="a"/>
  <p:tag name="KSO_WM_UNIT_INDEX" val="1"/>
  <p:tag name="KSO_WM_UNIT_ID" val="262*a*1"/>
  <p:tag name="KSO_WM_UNIT_CLEAR" val="1"/>
  <p:tag name="KSO_WM_UNIT_LAYERLEVEL" val="1"/>
  <p:tag name="KSO_WM_UNIT_VALUE" val="36"/>
  <p:tag name="KSO_WM_UNIT_ISCONTENTSTITLE" val="0"/>
  <p:tag name="KSO_WM_UNIT_HIGHLIGHT" val="0"/>
  <p:tag name="KSO_WM_UNIT_COMPATIBLE" val="0"/>
  <p:tag name="KSO_WM_UNIT_PRESET_TEXT" val="请在此处添加标题"/>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9*a*1"/>
  <p:tag name="KSO_WM_UNIT_CLEAR" val="1"/>
  <p:tag name="KSO_WM_UNIT_LAYERLEVEL" val="1"/>
  <p:tag name="KSO_WM_UNIT_VALUE" val="40"/>
  <p:tag name="KSO_WM_UNIT_ISCONTENTSTITLE" val="0"/>
  <p:tag name="KSO_WM_UNIT_HIGHLIGHT" val="0"/>
  <p:tag name="KSO_WM_UNIT_COMPATIBLE" val="0"/>
  <p:tag name="KSO_WM_UNIT_PRESET_TEXT" val="请在此处添加标题"/>
  <p:tag name="KSO_WM_BEAUTIFY_FLAG" val="#wm#"/>
  <p:tag name="KSO_WM_TAG_VERSION" val="1.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1642</Words>
  <Application>Microsoft Office PowerPoint</Application>
  <PresentationFormat>宽屏</PresentationFormat>
  <Paragraphs>99</Paragraphs>
  <Slides>12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Cloister Black</vt:lpstr>
      <vt:lpstr>MS Mincho</vt:lpstr>
      <vt:lpstr>ヒラギノ角ゴシック</vt:lpstr>
      <vt:lpstr>Arial</vt:lpstr>
      <vt:lpstr>Calibri</vt:lpstr>
      <vt:lpstr>Calibri Light</vt:lpstr>
      <vt:lpstr>Old English Text MT</vt:lpstr>
      <vt:lpstr>Times New Roman</vt:lpstr>
      <vt:lpstr>Office 主题</vt:lpstr>
      <vt:lpstr>The Great Yangdom Mandarin</vt:lpstr>
      <vt:lpstr>大瀛漢語</vt:lpstr>
      <vt:lpstr>项目介绍</vt:lpstr>
      <vt:lpstr>PowerPoint 演示文稿</vt:lpstr>
      <vt:lpstr>PowerPoint 演示文稿</vt:lpstr>
      <vt:lpstr>大瀛汉语是什么样的</vt:lpstr>
      <vt:lpstr>大瀛汉语是什么样的（语音）</vt:lpstr>
      <vt:lpstr>大瀛汉语是什么样的（语法）</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WPS_1654260547</dc:creator>
  <cp:lastModifiedBy>蘭渓 雪沢</cp:lastModifiedBy>
  <cp:revision>495</cp:revision>
  <dcterms:created xsi:type="dcterms:W3CDTF">1900-01-01T00:00:00Z</dcterms:created>
  <dcterms:modified xsi:type="dcterms:W3CDTF">2023-10-04T00:51:20Z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2052-11.27.2</vt:lpwstr>
  </property>
  <property fmtid="{D5CDD505-2E9C-101B-9397-08002B2CF9AE}" pid="3" name="ICV">
    <vt:lpwstr>41C9E200D424630F78BBD662829CD1D6</vt:lpwstr>
  </property>
</Properties>
</file>